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80" r:id="rId2"/>
    <p:sldId id="535" r:id="rId3"/>
    <p:sldId id="543" r:id="rId4"/>
    <p:sldId id="540" r:id="rId5"/>
    <p:sldId id="541" r:id="rId6"/>
    <p:sldId id="536" r:id="rId7"/>
    <p:sldId id="538" r:id="rId8"/>
    <p:sldId id="539" r:id="rId9"/>
    <p:sldId id="548" r:id="rId10"/>
    <p:sldId id="549" r:id="rId11"/>
    <p:sldId id="550" r:id="rId12"/>
    <p:sldId id="551" r:id="rId13"/>
    <p:sldId id="552" r:id="rId14"/>
    <p:sldId id="544" r:id="rId15"/>
    <p:sldId id="553" r:id="rId16"/>
    <p:sldId id="545" r:id="rId17"/>
    <p:sldId id="537" r:id="rId18"/>
    <p:sldId id="542" r:id="rId19"/>
    <p:sldId id="54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5"/>
    <p:restoredTop sz="96327"/>
  </p:normalViewPr>
  <p:slideViewPr>
    <p:cSldViewPr snapToGrid="0" snapToObjects="1">
      <p:cViewPr varScale="1">
        <p:scale>
          <a:sx n="123" d="100"/>
          <a:sy n="123" d="100"/>
        </p:scale>
        <p:origin x="22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2.png>
</file>

<file path=ppt/media/image3.png>
</file>

<file path=ppt/media/image4.svg>
</file>

<file path=ppt/media/image5.png>
</file>

<file path=ppt/media/image6.png>
</file>

<file path=ppt/media/image60.png>
</file>

<file path=ppt/media/image7.png>
</file>

<file path=ppt/media/image8.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907624-93F3-2545-8396-0E9EA7B674B3}" type="datetimeFigureOut">
              <a:rPr lang="en-US" smtClean="0"/>
              <a:t>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D9DC69-9E6B-334A-A260-4F205CC6B016}" type="slidenum">
              <a:rPr lang="en-US" smtClean="0"/>
              <a:t>‹#›</a:t>
            </a:fld>
            <a:endParaRPr lang="en-US"/>
          </a:p>
        </p:txBody>
      </p:sp>
    </p:spTree>
    <p:extLst>
      <p:ext uri="{BB962C8B-B14F-4D97-AF65-F5344CB8AC3E}">
        <p14:creationId xmlns:p14="http://schemas.microsoft.com/office/powerpoint/2010/main" val="2621030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a:lstStyle/>
          <a:p>
            <a:endParaRPr lang="en-US" dirty="0">
              <a:ea typeface="ＭＳ Ｐゴシック" charset="-128"/>
              <a:cs typeface="ＭＳ Ｐゴシック" charset="-128"/>
            </a:endParaRPr>
          </a:p>
        </p:txBody>
      </p:sp>
      <p:sp>
        <p:nvSpPr>
          <p:cNvPr id="17412" name="Slide Number Placeholder 3"/>
          <p:cNvSpPr>
            <a:spLocks noGrp="1"/>
          </p:cNvSpPr>
          <p:nvPr>
            <p:ph type="sldNum" sz="quarter" idx="5"/>
          </p:nvPr>
        </p:nvSpPr>
        <p:spPr bwMode="auto">
          <a:noFill/>
          <a:ln>
            <a:miter lim="800000"/>
            <a:headEnd/>
            <a:tailEnd/>
          </a:ln>
        </p:spPr>
        <p:txBody>
          <a:bodyPr/>
          <a:lstStyle/>
          <a:p>
            <a:fld id="{F2DC69FE-82EB-ED4A-895C-6DF3FE534FB7}"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859497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FFE5D-F2AC-712B-2569-7F55FB08E6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8644B1-EAAB-8F34-3BDD-CA5C17DB1D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EE2BF2-46A9-3930-5A39-91B0E903A0C2}"/>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2E450876-17A4-E083-1613-1F858DABC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E713A7-AF49-2F15-0E86-4DEB84BCC3CC}"/>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93834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7EDBA-3B4E-1C14-4E91-4AD77DB79E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4FA9DF-866F-D8FE-5043-6E7FFE2068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67F521-BD20-B6BC-5003-0AC9458C72C7}"/>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89C4474D-292E-6C95-1D64-FCA7155504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B43DC1-B839-0EB0-4172-19B3F536CEF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861842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18B39-FEFF-C337-C10E-1098832EBA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FFCCD3-D753-68D7-DE4A-B2F58A12D6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D39A6-FABA-3E46-3D61-31E342605C49}"/>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E0040F8A-9721-3B7E-D9DF-9464C3F2B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17C7A0-9BC6-F478-8FED-0BF793FD381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506432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5927-4E0E-1799-B6CD-48B2284669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15A7E6-C774-E831-C534-A3F848F4CE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2B0FF0-3908-5760-E702-614CF7D8889B}"/>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907D348C-0671-5B1C-5F4F-0818A3068B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5F5178-635A-AEE0-B054-403EC17512F7}"/>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41508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20018-C07A-EDCA-E510-9CDFFB26DE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0366E9-4E1E-0424-FA4B-B2093E7F0F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F8E873-95D7-C3C1-36B7-650EF90DD296}"/>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18B1184D-8720-9389-8D30-8BBEFAF20C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F0D66-6274-7979-323B-94B61C4A7016}"/>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5660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4E5BF-8E15-A994-E998-AD24C19CD8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D18386-8E73-C19E-BA60-1D95F12E4A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9AA562-A42B-EC59-C1AA-E00DEAA109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068428-7639-BA05-7772-270D949D8136}"/>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6" name="Footer Placeholder 5">
            <a:extLst>
              <a:ext uri="{FF2B5EF4-FFF2-40B4-BE49-F238E27FC236}">
                <a16:creationId xmlns:a16="http://schemas.microsoft.com/office/drawing/2014/main" id="{610C838A-3CC1-3753-834D-6554CA1830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8C3A7F-89C9-E687-514E-549838D9BFD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358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6E29-B6B9-0C78-7849-375BAB1ED0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DCE7F0-DD0F-7E9F-D2EA-53F8304C5B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81F8A3-AC56-A5B6-679C-50D0E31AC8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E29600-DA9B-1791-A65C-6FA0D7C8F0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3FB0DD-C031-72A9-7ABD-5E43309529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719209-C4F2-994F-42A5-8EE02B9DFCD5}"/>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8" name="Footer Placeholder 7">
            <a:extLst>
              <a:ext uri="{FF2B5EF4-FFF2-40B4-BE49-F238E27FC236}">
                <a16:creationId xmlns:a16="http://schemas.microsoft.com/office/drawing/2014/main" id="{1C2D814B-7E15-5B55-EDD5-72C31983E2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214D32-F44C-B933-8009-E89F2ECA8B8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336630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4199-232A-C2A6-3994-C04707AE53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0A11D7-0B5F-D839-C646-E0441A580363}"/>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4" name="Footer Placeholder 3">
            <a:extLst>
              <a:ext uri="{FF2B5EF4-FFF2-40B4-BE49-F238E27FC236}">
                <a16:creationId xmlns:a16="http://schemas.microsoft.com/office/drawing/2014/main" id="{A23AB43A-873A-0486-5CA6-893B3F3239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CE1309-35AD-DDAC-8443-BD115E5F91EB}"/>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457245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F5EA46-A110-FF81-D6E4-9BFFD4211FEE}"/>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3" name="Footer Placeholder 2">
            <a:extLst>
              <a:ext uri="{FF2B5EF4-FFF2-40B4-BE49-F238E27FC236}">
                <a16:creationId xmlns:a16="http://schemas.microsoft.com/office/drawing/2014/main" id="{7DF12B6F-6B1B-DF8B-D552-8E3EE4C9E7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B38803-F65F-5C3D-34C6-FE82646CEAA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922346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33FB1-4EE9-5539-FF47-3E83BB8FF5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47F864-1D13-9759-6B14-DF074E1116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A9E5FB-611E-02E6-E891-32A928E261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75848F-4D24-3337-E579-F9510EC23157}"/>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6" name="Footer Placeholder 5">
            <a:extLst>
              <a:ext uri="{FF2B5EF4-FFF2-40B4-BE49-F238E27FC236}">
                <a16:creationId xmlns:a16="http://schemas.microsoft.com/office/drawing/2014/main" id="{91E68842-8B26-889E-DF32-B7804FC096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F24C66-40A7-0176-1E04-57DD9397685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486789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9C092-9C62-D792-7A9B-377A9B142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179D36-54CD-C33F-E32D-17C7BE201F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3D5049-D4FD-7802-27E9-7C96449FCA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9275F4-D400-DDE3-1CA3-06789E1C59E7}"/>
              </a:ext>
            </a:extLst>
          </p:cNvPr>
          <p:cNvSpPr>
            <a:spLocks noGrp="1"/>
          </p:cNvSpPr>
          <p:nvPr>
            <p:ph type="dt" sz="half" idx="10"/>
          </p:nvPr>
        </p:nvSpPr>
        <p:spPr/>
        <p:txBody>
          <a:bodyPr/>
          <a:lstStyle/>
          <a:p>
            <a:fld id="{DC53B2CE-FCF9-C541-A7EF-29BDD648AC51}" type="datetimeFigureOut">
              <a:rPr lang="en-US" smtClean="0"/>
              <a:t>2/7/23</a:t>
            </a:fld>
            <a:endParaRPr lang="en-US"/>
          </a:p>
        </p:txBody>
      </p:sp>
      <p:sp>
        <p:nvSpPr>
          <p:cNvPr id="6" name="Footer Placeholder 5">
            <a:extLst>
              <a:ext uri="{FF2B5EF4-FFF2-40B4-BE49-F238E27FC236}">
                <a16:creationId xmlns:a16="http://schemas.microsoft.com/office/drawing/2014/main" id="{02C9868C-821C-79F0-68B2-00E3AC1A11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DAB4B8-EE52-DEA5-3957-AB6161A45349}"/>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56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F7C4A8-216E-475C-46A1-7E408CD319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B99B37-34C7-838D-AED2-F8F83FC6B2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F3FFB4-604F-6456-0499-3F881FD852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3B2CE-FCF9-C541-A7EF-29BDD648AC51}" type="datetimeFigureOut">
              <a:rPr lang="en-US" smtClean="0"/>
              <a:t>2/7/23</a:t>
            </a:fld>
            <a:endParaRPr lang="en-US"/>
          </a:p>
        </p:txBody>
      </p:sp>
      <p:sp>
        <p:nvSpPr>
          <p:cNvPr id="5" name="Footer Placeholder 4">
            <a:extLst>
              <a:ext uri="{FF2B5EF4-FFF2-40B4-BE49-F238E27FC236}">
                <a16:creationId xmlns:a16="http://schemas.microsoft.com/office/drawing/2014/main" id="{6F06274E-AECB-B233-66B5-415970C74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EF1B6E-D218-B4E2-2900-333B34E3C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74607-E92F-3746-8CD7-43910FA09A48}" type="slidenum">
              <a:rPr lang="en-US" smtClean="0"/>
              <a:t>‹#›</a:t>
            </a:fld>
            <a:endParaRPr lang="en-US"/>
          </a:p>
        </p:txBody>
      </p:sp>
    </p:spTree>
    <p:extLst>
      <p:ext uri="{BB962C8B-B14F-4D97-AF65-F5344CB8AC3E}">
        <p14:creationId xmlns:p14="http://schemas.microsoft.com/office/powerpoint/2010/main" val="1540234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hyperlink" Target="https://doi.org/10.1161/CIRCOUTCOMES.118.004879"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l="4152" t="28402" r="4342" b="11302"/>
          <a:stretch/>
        </p:blipFill>
        <p:spPr>
          <a:xfrm>
            <a:off x="898659" y="1249066"/>
            <a:ext cx="10584556" cy="4467069"/>
          </a:xfrm>
          <a:prstGeom prst="rect">
            <a:avLst/>
          </a:prstGeom>
        </p:spPr>
      </p:pic>
      <p:sp>
        <p:nvSpPr>
          <p:cNvPr id="10" name="Title 3"/>
          <p:cNvSpPr>
            <a:spLocks noGrp="1"/>
          </p:cNvSpPr>
          <p:nvPr>
            <p:ph type="ctrTitle"/>
          </p:nvPr>
        </p:nvSpPr>
        <p:spPr>
          <a:xfrm>
            <a:off x="1079292" y="2088788"/>
            <a:ext cx="10223291" cy="1241910"/>
          </a:xfrm>
          <a:solidFill>
            <a:schemeClr val="bg1">
              <a:alpha val="80000"/>
            </a:schemeClr>
          </a:solidFill>
        </p:spPr>
        <p:txBody>
          <a:bodyPr>
            <a:normAutofit/>
          </a:bodyPr>
          <a:lstStyle/>
          <a:p>
            <a:r>
              <a:rPr lang="en-US" sz="4800" dirty="0"/>
              <a:t>Regression trees, random forests</a:t>
            </a:r>
            <a:endParaRPr lang="en-US" sz="4800" dirty="0">
              <a:ea typeface="ＭＳ Ｐゴシック" charset="-128"/>
              <a:cs typeface="ＭＳ Ｐゴシック" charset="-128"/>
            </a:endParaRPr>
          </a:p>
        </p:txBody>
      </p:sp>
      <p:sp>
        <p:nvSpPr>
          <p:cNvPr id="11" name="TextBox 10"/>
          <p:cNvSpPr txBox="1"/>
          <p:nvPr/>
        </p:nvSpPr>
        <p:spPr>
          <a:xfrm>
            <a:off x="-698500" y="787401"/>
            <a:ext cx="184666" cy="461665"/>
          </a:xfrm>
          <a:prstGeom prst="rect">
            <a:avLst/>
          </a:prstGeom>
          <a:noFill/>
        </p:spPr>
        <p:txBody>
          <a:bodyPr wrap="none" rtlCol="0">
            <a:spAutoFit/>
          </a:bodyPr>
          <a:lstStyle/>
          <a:p>
            <a:pPr fontAlgn="base">
              <a:spcBef>
                <a:spcPct val="0"/>
              </a:spcBef>
              <a:spcAft>
                <a:spcPct val="0"/>
              </a:spcAft>
            </a:pPr>
            <a:endParaRPr lang="en-US" sz="2400" dirty="0">
              <a:solidFill>
                <a:prstClr val="black"/>
              </a:solidFill>
              <a:latin typeface="Corbel"/>
              <a:ea typeface="ＭＳ Ｐゴシック" charset="-128"/>
              <a:cs typeface="ＭＳ Ｐゴシック" charset="-128"/>
            </a:endParaRPr>
          </a:p>
        </p:txBody>
      </p:sp>
      <p:sp>
        <p:nvSpPr>
          <p:cNvPr id="2" name="TextBox 1"/>
          <p:cNvSpPr txBox="1"/>
          <p:nvPr/>
        </p:nvSpPr>
        <p:spPr>
          <a:xfrm>
            <a:off x="6098571" y="3912149"/>
            <a:ext cx="184730" cy="461665"/>
          </a:xfrm>
          <a:prstGeom prst="rect">
            <a:avLst/>
          </a:prstGeom>
          <a:solidFill>
            <a:schemeClr val="bg1">
              <a:alpha val="80000"/>
            </a:schemeClr>
          </a:solidFill>
        </p:spPr>
        <p:txBody>
          <a:bodyPr wrap="none" rtlCol="0">
            <a:spAutoFit/>
          </a:bodyPr>
          <a:lstStyle/>
          <a:p>
            <a:pPr algn="ctr" fontAlgn="base">
              <a:spcBef>
                <a:spcPct val="0"/>
              </a:spcBef>
              <a:spcAft>
                <a:spcPct val="0"/>
              </a:spcAft>
            </a:pPr>
            <a:endParaRPr lang="en-US" sz="2400" dirty="0">
              <a:solidFill>
                <a:prstClr val="black"/>
              </a:solidFill>
              <a:latin typeface="Gill Sans Light"/>
              <a:ea typeface="ＭＳ Ｐゴシック" charset="-128"/>
              <a:cs typeface="Gill Sans Light"/>
            </a:endParaRPr>
          </a:p>
        </p:txBody>
      </p:sp>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1899" y="5871757"/>
            <a:ext cx="2941316" cy="591940"/>
          </a:xfrm>
          <a:prstGeom prst="rect">
            <a:avLst/>
          </a:prstGeom>
          <a:solidFill>
            <a:schemeClr val="bg1">
              <a:alpha val="80000"/>
            </a:schemeClr>
          </a:solidFill>
        </p:spPr>
      </p:pic>
    </p:spTree>
    <p:extLst>
      <p:ext uri="{BB962C8B-B14F-4D97-AF65-F5344CB8AC3E}">
        <p14:creationId xmlns:p14="http://schemas.microsoft.com/office/powerpoint/2010/main" val="201710228"/>
      </p:ext>
    </p:extLst>
  </p:cSld>
  <p:clrMapOvr>
    <a:masterClrMapping/>
  </p:clrMapOvr>
  <mc:AlternateContent xmlns:mc="http://schemas.openxmlformats.org/markup-compatibility/2006" xmlns:p14="http://schemas.microsoft.com/office/powerpoint/2010/main">
    <mc:Choice Requires="p14">
      <p:transition spd="slow" p14:dur="2000" advTm="24898"/>
    </mc:Choice>
    <mc:Fallback xmlns:mv="urn:schemas-microsoft-com:mac:vml" xmlns="">
      <p:transition spd="slow" advTm="2489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1" name="Rectangle 30">
            <a:extLst>
              <a:ext uri="{FF2B5EF4-FFF2-40B4-BE49-F238E27FC236}">
                <a16:creationId xmlns:a16="http://schemas.microsoft.com/office/drawing/2014/main" id="{5649AB50-314A-FB77-977C-BF3AB85C4A98}"/>
              </a:ext>
            </a:extLst>
          </p:cNvPr>
          <p:cNvSpPr/>
          <p:nvPr/>
        </p:nvSpPr>
        <p:spPr>
          <a:xfrm>
            <a:off x="1591984" y="2944632"/>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21.2</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3676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1" name="Rectangle 30">
            <a:extLst>
              <a:ext uri="{FF2B5EF4-FFF2-40B4-BE49-F238E27FC236}">
                <a16:creationId xmlns:a16="http://schemas.microsoft.com/office/drawing/2014/main" id="{5649AB50-314A-FB77-977C-BF3AB85C4A98}"/>
              </a:ext>
            </a:extLst>
          </p:cNvPr>
          <p:cNvSpPr/>
          <p:nvPr/>
        </p:nvSpPr>
        <p:spPr>
          <a:xfrm>
            <a:off x="1591984" y="2944632"/>
            <a:ext cx="2005445"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 &lt; 15 °C </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21.2</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EC4647E-4A3C-CA63-A63C-1BC36D41707B}"/>
              </a:ext>
            </a:extLst>
          </p:cNvPr>
          <p:cNvSpPr/>
          <p:nvPr/>
        </p:nvSpPr>
        <p:spPr>
          <a:xfrm>
            <a:off x="444210" y="4115925"/>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40" name="Rectangle 39">
            <a:extLst>
              <a:ext uri="{FF2B5EF4-FFF2-40B4-BE49-F238E27FC236}">
                <a16:creationId xmlns:a16="http://schemas.microsoft.com/office/drawing/2014/main" id="{D98A42BA-BD35-583F-E68D-C7FBE1FB7065}"/>
              </a:ext>
            </a:extLst>
          </p:cNvPr>
          <p:cNvSpPr/>
          <p:nvPr/>
        </p:nvSpPr>
        <p:spPr>
          <a:xfrm>
            <a:off x="2227831" y="4141077"/>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cxnSp>
        <p:nvCxnSpPr>
          <p:cNvPr id="41" name="Straight Arrow Connector 40">
            <a:extLst>
              <a:ext uri="{FF2B5EF4-FFF2-40B4-BE49-F238E27FC236}">
                <a16:creationId xmlns:a16="http://schemas.microsoft.com/office/drawing/2014/main" id="{C5417CF3-D953-704A-1BCE-BA36FA56E560}"/>
              </a:ext>
            </a:extLst>
          </p:cNvPr>
          <p:cNvCxnSpPr>
            <a:cxnSpLocks/>
          </p:cNvCxnSpPr>
          <p:nvPr/>
        </p:nvCxnSpPr>
        <p:spPr>
          <a:xfrm flipH="1">
            <a:off x="1623485" y="3549361"/>
            <a:ext cx="166913"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FF618CF-1384-EC5F-FAA5-2A00891D7377}"/>
              </a:ext>
            </a:extLst>
          </p:cNvPr>
          <p:cNvSpPr txBox="1"/>
          <p:nvPr/>
        </p:nvSpPr>
        <p:spPr>
          <a:xfrm>
            <a:off x="967172" y="3549361"/>
            <a:ext cx="913553" cy="369332"/>
          </a:xfrm>
          <a:prstGeom prst="rect">
            <a:avLst/>
          </a:prstGeom>
          <a:noFill/>
        </p:spPr>
        <p:txBody>
          <a:bodyPr wrap="square" rtlCol="0">
            <a:spAutoFit/>
          </a:bodyPr>
          <a:lstStyle/>
          <a:p>
            <a:r>
              <a:rPr lang="en-US" dirty="0"/>
              <a:t>yes</a:t>
            </a:r>
          </a:p>
        </p:txBody>
      </p:sp>
      <p:cxnSp>
        <p:nvCxnSpPr>
          <p:cNvPr id="49" name="Straight Arrow Connector 48">
            <a:extLst>
              <a:ext uri="{FF2B5EF4-FFF2-40B4-BE49-F238E27FC236}">
                <a16:creationId xmlns:a16="http://schemas.microsoft.com/office/drawing/2014/main" id="{4C81E61F-5250-3605-F8A7-AAECFA83221A}"/>
              </a:ext>
            </a:extLst>
          </p:cNvPr>
          <p:cNvCxnSpPr>
            <a:cxnSpLocks/>
          </p:cNvCxnSpPr>
          <p:nvPr/>
        </p:nvCxnSpPr>
        <p:spPr>
          <a:xfrm>
            <a:off x="2695074" y="3636570"/>
            <a:ext cx="290374"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90FC380-BB28-A23D-BB00-0A126C8DE7AC}"/>
              </a:ext>
            </a:extLst>
          </p:cNvPr>
          <p:cNvSpPr txBox="1"/>
          <p:nvPr/>
        </p:nvSpPr>
        <p:spPr>
          <a:xfrm>
            <a:off x="2930487" y="3587876"/>
            <a:ext cx="428322" cy="369332"/>
          </a:xfrm>
          <a:prstGeom prst="rect">
            <a:avLst/>
          </a:prstGeom>
          <a:noFill/>
        </p:spPr>
        <p:txBody>
          <a:bodyPr wrap="square" rtlCol="0">
            <a:spAutoFit/>
          </a:bodyPr>
          <a:lstStyle/>
          <a:p>
            <a:r>
              <a:rPr lang="en-US" dirty="0"/>
              <a:t>no</a:t>
            </a:r>
          </a:p>
        </p:txBody>
      </p:sp>
      <p:sp>
        <p:nvSpPr>
          <p:cNvPr id="51" name="Rectangle 50">
            <a:extLst>
              <a:ext uri="{FF2B5EF4-FFF2-40B4-BE49-F238E27FC236}">
                <a16:creationId xmlns:a16="http://schemas.microsoft.com/office/drawing/2014/main" id="{D48C60F5-B74D-1276-A1F8-4F6A6CBE21FE}"/>
              </a:ext>
            </a:extLst>
          </p:cNvPr>
          <p:cNvSpPr/>
          <p:nvPr/>
        </p:nvSpPr>
        <p:spPr>
          <a:xfrm>
            <a:off x="8324712" y="3468204"/>
            <a:ext cx="1121111"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5118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30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a:t>
            </a:r>
          </a:p>
        </p:txBody>
      </p:sp>
      <p:sp>
        <p:nvSpPr>
          <p:cNvPr id="29" name="Rectangle 28">
            <a:extLst>
              <a:ext uri="{FF2B5EF4-FFF2-40B4-BE49-F238E27FC236}">
                <a16:creationId xmlns:a16="http://schemas.microsoft.com/office/drawing/2014/main" id="{84A2DD58-5FB8-06E9-97DB-CD0BF108D371}"/>
              </a:ext>
            </a:extLst>
          </p:cNvPr>
          <p:cNvSpPr/>
          <p:nvPr/>
        </p:nvSpPr>
        <p:spPr>
          <a:xfrm>
            <a:off x="3369413" y="2016702"/>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5mm/h</a:t>
            </a:r>
          </a:p>
        </p:txBody>
      </p:sp>
      <p:sp>
        <p:nvSpPr>
          <p:cNvPr id="31" name="Rectangle 30">
            <a:extLst>
              <a:ext uri="{FF2B5EF4-FFF2-40B4-BE49-F238E27FC236}">
                <a16:creationId xmlns:a16="http://schemas.microsoft.com/office/drawing/2014/main" id="{5649AB50-314A-FB77-977C-BF3AB85C4A98}"/>
              </a:ext>
            </a:extLst>
          </p:cNvPr>
          <p:cNvSpPr/>
          <p:nvPr/>
        </p:nvSpPr>
        <p:spPr>
          <a:xfrm>
            <a:off x="1591984" y="2944632"/>
            <a:ext cx="2005445"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 &lt; 15 °C </a:t>
            </a:r>
          </a:p>
        </p:txBody>
      </p:sp>
      <p:sp>
        <p:nvSpPr>
          <p:cNvPr id="32" name="Rectangle 31">
            <a:extLst>
              <a:ext uri="{FF2B5EF4-FFF2-40B4-BE49-F238E27FC236}">
                <a16:creationId xmlns:a16="http://schemas.microsoft.com/office/drawing/2014/main" id="{7A18F698-148C-CBE9-3981-1919C288B83B}"/>
              </a:ext>
            </a:extLst>
          </p:cNvPr>
          <p:cNvSpPr/>
          <p:nvPr/>
        </p:nvSpPr>
        <p:spPr>
          <a:xfrm>
            <a:off x="4638720" y="3094019"/>
            <a:ext cx="2005445"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 &lt; 15 °C </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A8056B7-BBD0-AA54-0F0A-EB33E9A734E3}"/>
              </a:ext>
            </a:extLst>
          </p:cNvPr>
          <p:cNvCxnSpPr/>
          <p:nvPr/>
        </p:nvCxnSpPr>
        <p:spPr>
          <a:xfrm flipH="1">
            <a:off x="2840261" y="2395960"/>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sp>
        <p:nvSpPr>
          <p:cNvPr id="38" name="TextBox 37">
            <a:extLst>
              <a:ext uri="{FF2B5EF4-FFF2-40B4-BE49-F238E27FC236}">
                <a16:creationId xmlns:a16="http://schemas.microsoft.com/office/drawing/2014/main" id="{813328E0-5FEA-1A44-1CF4-1F2FD998E88E}"/>
              </a:ext>
            </a:extLst>
          </p:cNvPr>
          <p:cNvSpPr txBox="1"/>
          <p:nvPr/>
        </p:nvSpPr>
        <p:spPr>
          <a:xfrm>
            <a:off x="2563178" y="2296848"/>
            <a:ext cx="491225" cy="369332"/>
          </a:xfrm>
          <a:prstGeom prst="rect">
            <a:avLst/>
          </a:prstGeom>
          <a:noFill/>
        </p:spPr>
        <p:txBody>
          <a:bodyPr wrap="none" rtlCol="0">
            <a:spAutoFit/>
          </a:bodyPr>
          <a:lstStyle/>
          <a:p>
            <a:r>
              <a:rPr lang="en-US" dirty="0"/>
              <a:t>yes</a:t>
            </a:r>
          </a:p>
        </p:txBody>
      </p:sp>
      <p:cxnSp>
        <p:nvCxnSpPr>
          <p:cNvPr id="42" name="Straight Arrow Connector 41">
            <a:extLst>
              <a:ext uri="{FF2B5EF4-FFF2-40B4-BE49-F238E27FC236}">
                <a16:creationId xmlns:a16="http://schemas.microsoft.com/office/drawing/2014/main" id="{C321C213-E9DE-C31D-C2C3-09FCB3D94D7C}"/>
              </a:ext>
            </a:extLst>
          </p:cNvPr>
          <p:cNvCxnSpPr>
            <a:cxnSpLocks/>
          </p:cNvCxnSpPr>
          <p:nvPr/>
        </p:nvCxnSpPr>
        <p:spPr>
          <a:xfrm>
            <a:off x="5315198" y="2685594"/>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704304A-9AE3-94A9-1B6C-963803505EF4}"/>
              </a:ext>
            </a:extLst>
          </p:cNvPr>
          <p:cNvSpPr txBox="1"/>
          <p:nvPr/>
        </p:nvSpPr>
        <p:spPr>
          <a:xfrm>
            <a:off x="5641443" y="2581131"/>
            <a:ext cx="428322" cy="369332"/>
          </a:xfrm>
          <a:prstGeom prst="rect">
            <a:avLst/>
          </a:prstGeom>
          <a:noFill/>
        </p:spPr>
        <p:txBody>
          <a:bodyPr wrap="none" rtlCol="0">
            <a:spAutoFit/>
          </a:bodyPr>
          <a:lstStyle/>
          <a:p>
            <a:r>
              <a:rPr lang="en-US" dirty="0"/>
              <a:t>no</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D5162FD9-C6CE-863C-BE15-333E5D7F6A5F}"/>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F18DB905-9248-9BF0-AB43-E193304DA8F3}"/>
              </a:ext>
            </a:extLst>
          </p:cNvPr>
          <p:cNvSpPr/>
          <p:nvPr/>
        </p:nvSpPr>
        <p:spPr>
          <a:xfrm>
            <a:off x="8318373" y="3472310"/>
            <a:ext cx="2664702"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0EC4647E-4A3C-CA63-A63C-1BC36D41707B}"/>
              </a:ext>
            </a:extLst>
          </p:cNvPr>
          <p:cNvSpPr/>
          <p:nvPr/>
        </p:nvSpPr>
        <p:spPr>
          <a:xfrm>
            <a:off x="444210" y="4115925"/>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40" name="Rectangle 39">
            <a:extLst>
              <a:ext uri="{FF2B5EF4-FFF2-40B4-BE49-F238E27FC236}">
                <a16:creationId xmlns:a16="http://schemas.microsoft.com/office/drawing/2014/main" id="{D98A42BA-BD35-583F-E68D-C7FBE1FB7065}"/>
              </a:ext>
            </a:extLst>
          </p:cNvPr>
          <p:cNvSpPr/>
          <p:nvPr/>
        </p:nvSpPr>
        <p:spPr>
          <a:xfrm>
            <a:off x="2227831" y="4141077"/>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cxnSp>
        <p:nvCxnSpPr>
          <p:cNvPr id="41" name="Straight Arrow Connector 40">
            <a:extLst>
              <a:ext uri="{FF2B5EF4-FFF2-40B4-BE49-F238E27FC236}">
                <a16:creationId xmlns:a16="http://schemas.microsoft.com/office/drawing/2014/main" id="{C5417CF3-D953-704A-1BCE-BA36FA56E560}"/>
              </a:ext>
            </a:extLst>
          </p:cNvPr>
          <p:cNvCxnSpPr>
            <a:cxnSpLocks/>
          </p:cNvCxnSpPr>
          <p:nvPr/>
        </p:nvCxnSpPr>
        <p:spPr>
          <a:xfrm flipH="1">
            <a:off x="1623485" y="3549361"/>
            <a:ext cx="166913"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FF618CF-1384-EC5F-FAA5-2A00891D7377}"/>
              </a:ext>
            </a:extLst>
          </p:cNvPr>
          <p:cNvSpPr txBox="1"/>
          <p:nvPr/>
        </p:nvSpPr>
        <p:spPr>
          <a:xfrm>
            <a:off x="967172" y="3549361"/>
            <a:ext cx="913553" cy="369332"/>
          </a:xfrm>
          <a:prstGeom prst="rect">
            <a:avLst/>
          </a:prstGeom>
          <a:noFill/>
        </p:spPr>
        <p:txBody>
          <a:bodyPr wrap="square" rtlCol="0">
            <a:spAutoFit/>
          </a:bodyPr>
          <a:lstStyle/>
          <a:p>
            <a:r>
              <a:rPr lang="en-US" dirty="0"/>
              <a:t>yes</a:t>
            </a:r>
          </a:p>
        </p:txBody>
      </p:sp>
      <p:cxnSp>
        <p:nvCxnSpPr>
          <p:cNvPr id="49" name="Straight Arrow Connector 48">
            <a:extLst>
              <a:ext uri="{FF2B5EF4-FFF2-40B4-BE49-F238E27FC236}">
                <a16:creationId xmlns:a16="http://schemas.microsoft.com/office/drawing/2014/main" id="{4C81E61F-5250-3605-F8A7-AAECFA83221A}"/>
              </a:ext>
            </a:extLst>
          </p:cNvPr>
          <p:cNvCxnSpPr>
            <a:cxnSpLocks/>
          </p:cNvCxnSpPr>
          <p:nvPr/>
        </p:nvCxnSpPr>
        <p:spPr>
          <a:xfrm>
            <a:off x="2695074" y="3636570"/>
            <a:ext cx="290374"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90FC380-BB28-A23D-BB00-0A126C8DE7AC}"/>
              </a:ext>
            </a:extLst>
          </p:cNvPr>
          <p:cNvSpPr txBox="1"/>
          <p:nvPr/>
        </p:nvSpPr>
        <p:spPr>
          <a:xfrm>
            <a:off x="2930487" y="3587876"/>
            <a:ext cx="428322" cy="369332"/>
          </a:xfrm>
          <a:prstGeom prst="rect">
            <a:avLst/>
          </a:prstGeom>
          <a:noFill/>
        </p:spPr>
        <p:txBody>
          <a:bodyPr wrap="square" rtlCol="0">
            <a:spAutoFit/>
          </a:bodyPr>
          <a:lstStyle/>
          <a:p>
            <a:r>
              <a:rPr lang="en-US" dirty="0"/>
              <a:t>no</a:t>
            </a:r>
          </a:p>
        </p:txBody>
      </p:sp>
      <p:sp>
        <p:nvSpPr>
          <p:cNvPr id="51" name="Rectangle 50">
            <a:extLst>
              <a:ext uri="{FF2B5EF4-FFF2-40B4-BE49-F238E27FC236}">
                <a16:creationId xmlns:a16="http://schemas.microsoft.com/office/drawing/2014/main" id="{D48C60F5-B74D-1276-A1F8-4F6A6CBE21FE}"/>
              </a:ext>
            </a:extLst>
          </p:cNvPr>
          <p:cNvSpPr/>
          <p:nvPr/>
        </p:nvSpPr>
        <p:spPr>
          <a:xfrm>
            <a:off x="8324712" y="3468204"/>
            <a:ext cx="1121111" cy="8319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26615D5-6444-F1C1-FF45-5BBB2E3BB569}"/>
              </a:ext>
            </a:extLst>
          </p:cNvPr>
          <p:cNvSpPr/>
          <p:nvPr/>
        </p:nvSpPr>
        <p:spPr>
          <a:xfrm>
            <a:off x="4011452" y="4282648"/>
            <a:ext cx="1272869"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15mm/h</a:t>
            </a:r>
          </a:p>
        </p:txBody>
      </p:sp>
      <p:sp>
        <p:nvSpPr>
          <p:cNvPr id="53" name="Rectangle 52">
            <a:extLst>
              <a:ext uri="{FF2B5EF4-FFF2-40B4-BE49-F238E27FC236}">
                <a16:creationId xmlns:a16="http://schemas.microsoft.com/office/drawing/2014/main" id="{B40CDAD7-7F1B-4429-7119-3AAF2BBE069A}"/>
              </a:ext>
            </a:extLst>
          </p:cNvPr>
          <p:cNvSpPr/>
          <p:nvPr/>
        </p:nvSpPr>
        <p:spPr>
          <a:xfrm>
            <a:off x="5671879" y="4350291"/>
            <a:ext cx="1272869" cy="6232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precip</a:t>
            </a:r>
            <a:r>
              <a:rPr lang="en-US" dirty="0">
                <a:solidFill>
                  <a:schemeClr val="tx1"/>
                </a:solidFill>
              </a:rPr>
              <a:t> &lt; 15mm/h</a:t>
            </a:r>
          </a:p>
        </p:txBody>
      </p:sp>
      <p:cxnSp>
        <p:nvCxnSpPr>
          <p:cNvPr id="54" name="Straight Arrow Connector 53">
            <a:extLst>
              <a:ext uri="{FF2B5EF4-FFF2-40B4-BE49-F238E27FC236}">
                <a16:creationId xmlns:a16="http://schemas.microsoft.com/office/drawing/2014/main" id="{697AAF20-4FC2-BE30-21F6-9EE8014BD51E}"/>
              </a:ext>
            </a:extLst>
          </p:cNvPr>
          <p:cNvCxnSpPr>
            <a:cxnSpLocks/>
          </p:cNvCxnSpPr>
          <p:nvPr/>
        </p:nvCxnSpPr>
        <p:spPr>
          <a:xfrm flipH="1">
            <a:off x="5067533" y="3758575"/>
            <a:ext cx="166913"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5E06F74-2BAD-03FF-D9EE-7BF4EF354A64}"/>
              </a:ext>
            </a:extLst>
          </p:cNvPr>
          <p:cNvSpPr txBox="1"/>
          <p:nvPr/>
        </p:nvSpPr>
        <p:spPr>
          <a:xfrm>
            <a:off x="4411220" y="3758575"/>
            <a:ext cx="913553" cy="369332"/>
          </a:xfrm>
          <a:prstGeom prst="rect">
            <a:avLst/>
          </a:prstGeom>
          <a:noFill/>
        </p:spPr>
        <p:txBody>
          <a:bodyPr wrap="square" rtlCol="0">
            <a:spAutoFit/>
          </a:bodyPr>
          <a:lstStyle/>
          <a:p>
            <a:r>
              <a:rPr lang="en-US" dirty="0"/>
              <a:t>yes</a:t>
            </a:r>
          </a:p>
        </p:txBody>
      </p:sp>
      <p:cxnSp>
        <p:nvCxnSpPr>
          <p:cNvPr id="56" name="Straight Arrow Connector 55">
            <a:extLst>
              <a:ext uri="{FF2B5EF4-FFF2-40B4-BE49-F238E27FC236}">
                <a16:creationId xmlns:a16="http://schemas.microsoft.com/office/drawing/2014/main" id="{E0A5A7B8-C3F9-30C5-BC1E-538D704727D5}"/>
              </a:ext>
            </a:extLst>
          </p:cNvPr>
          <p:cNvCxnSpPr>
            <a:cxnSpLocks/>
          </p:cNvCxnSpPr>
          <p:nvPr/>
        </p:nvCxnSpPr>
        <p:spPr>
          <a:xfrm>
            <a:off x="6139122" y="3845784"/>
            <a:ext cx="290374"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03942E29-51AE-80B0-1329-E4BCA4860DCE}"/>
              </a:ext>
            </a:extLst>
          </p:cNvPr>
          <p:cNvSpPr txBox="1"/>
          <p:nvPr/>
        </p:nvSpPr>
        <p:spPr>
          <a:xfrm>
            <a:off x="6374535" y="3797090"/>
            <a:ext cx="428322" cy="369332"/>
          </a:xfrm>
          <a:prstGeom prst="rect">
            <a:avLst/>
          </a:prstGeom>
          <a:noFill/>
        </p:spPr>
        <p:txBody>
          <a:bodyPr wrap="square" rtlCol="0">
            <a:spAutoFit/>
          </a:bodyPr>
          <a:lstStyle/>
          <a:p>
            <a:r>
              <a:rPr lang="en-US" dirty="0"/>
              <a:t>no</a:t>
            </a:r>
          </a:p>
        </p:txBody>
      </p:sp>
      <p:sp>
        <p:nvSpPr>
          <p:cNvPr id="58" name="Rectangle 57">
            <a:extLst>
              <a:ext uri="{FF2B5EF4-FFF2-40B4-BE49-F238E27FC236}">
                <a16:creationId xmlns:a16="http://schemas.microsoft.com/office/drawing/2014/main" id="{D899E3C3-F3DA-258A-40B0-C42EE0BC24BB}"/>
              </a:ext>
            </a:extLst>
          </p:cNvPr>
          <p:cNvSpPr/>
          <p:nvPr/>
        </p:nvSpPr>
        <p:spPr>
          <a:xfrm>
            <a:off x="8313616" y="1868714"/>
            <a:ext cx="1173546" cy="15912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CF869431-E9D9-D18F-2CA1-0FD9A70A98BF}"/>
              </a:ext>
            </a:extLst>
          </p:cNvPr>
          <p:cNvSpPr/>
          <p:nvPr/>
        </p:nvSpPr>
        <p:spPr>
          <a:xfrm>
            <a:off x="2096544" y="5708217"/>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sp>
        <p:nvSpPr>
          <p:cNvPr id="60" name="Rectangle 59">
            <a:extLst>
              <a:ext uri="{FF2B5EF4-FFF2-40B4-BE49-F238E27FC236}">
                <a16:creationId xmlns:a16="http://schemas.microsoft.com/office/drawing/2014/main" id="{FB21C9C0-9367-51D7-D5BA-DA1EFE6A46EF}"/>
              </a:ext>
            </a:extLst>
          </p:cNvPr>
          <p:cNvSpPr/>
          <p:nvPr/>
        </p:nvSpPr>
        <p:spPr>
          <a:xfrm>
            <a:off x="3880165" y="5733369"/>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cxnSp>
        <p:nvCxnSpPr>
          <p:cNvPr id="61" name="Straight Arrow Connector 60">
            <a:extLst>
              <a:ext uri="{FF2B5EF4-FFF2-40B4-BE49-F238E27FC236}">
                <a16:creationId xmlns:a16="http://schemas.microsoft.com/office/drawing/2014/main" id="{3D2B9AFD-A624-9391-A7ED-29A2126EABC3}"/>
              </a:ext>
            </a:extLst>
          </p:cNvPr>
          <p:cNvCxnSpPr>
            <a:cxnSpLocks/>
          </p:cNvCxnSpPr>
          <p:nvPr/>
        </p:nvCxnSpPr>
        <p:spPr>
          <a:xfrm flipH="1">
            <a:off x="3275819" y="5060625"/>
            <a:ext cx="814349" cy="535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6F5CE5-65BB-B4FC-C660-B320EFEA4F4D}"/>
              </a:ext>
            </a:extLst>
          </p:cNvPr>
          <p:cNvSpPr txBox="1"/>
          <p:nvPr/>
        </p:nvSpPr>
        <p:spPr>
          <a:xfrm>
            <a:off x="2619506" y="5141653"/>
            <a:ext cx="656313" cy="369332"/>
          </a:xfrm>
          <a:prstGeom prst="rect">
            <a:avLst/>
          </a:prstGeom>
          <a:noFill/>
        </p:spPr>
        <p:txBody>
          <a:bodyPr wrap="square" rtlCol="0">
            <a:spAutoFit/>
          </a:bodyPr>
          <a:lstStyle/>
          <a:p>
            <a:r>
              <a:rPr lang="en-US" dirty="0"/>
              <a:t>yes</a:t>
            </a:r>
          </a:p>
        </p:txBody>
      </p:sp>
      <p:cxnSp>
        <p:nvCxnSpPr>
          <p:cNvPr id="63" name="Straight Arrow Connector 62">
            <a:extLst>
              <a:ext uri="{FF2B5EF4-FFF2-40B4-BE49-F238E27FC236}">
                <a16:creationId xmlns:a16="http://schemas.microsoft.com/office/drawing/2014/main" id="{CCED2D91-DFDA-2265-B8A7-A07150FF2533}"/>
              </a:ext>
            </a:extLst>
          </p:cNvPr>
          <p:cNvCxnSpPr>
            <a:cxnSpLocks/>
          </p:cNvCxnSpPr>
          <p:nvPr/>
        </p:nvCxnSpPr>
        <p:spPr>
          <a:xfrm>
            <a:off x="4591886" y="5060625"/>
            <a:ext cx="45896" cy="535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2892E269-45C1-5202-17A4-053D3A24EA2E}"/>
              </a:ext>
            </a:extLst>
          </p:cNvPr>
          <p:cNvSpPr txBox="1"/>
          <p:nvPr/>
        </p:nvSpPr>
        <p:spPr>
          <a:xfrm>
            <a:off x="4582821" y="5180168"/>
            <a:ext cx="428322" cy="369332"/>
          </a:xfrm>
          <a:prstGeom prst="rect">
            <a:avLst/>
          </a:prstGeom>
          <a:noFill/>
        </p:spPr>
        <p:txBody>
          <a:bodyPr wrap="square" rtlCol="0">
            <a:spAutoFit/>
          </a:bodyPr>
          <a:lstStyle/>
          <a:p>
            <a:r>
              <a:rPr lang="en-US" dirty="0"/>
              <a:t>no</a:t>
            </a:r>
          </a:p>
        </p:txBody>
      </p:sp>
      <p:sp>
        <p:nvSpPr>
          <p:cNvPr id="65" name="Rectangle 64">
            <a:extLst>
              <a:ext uri="{FF2B5EF4-FFF2-40B4-BE49-F238E27FC236}">
                <a16:creationId xmlns:a16="http://schemas.microsoft.com/office/drawing/2014/main" id="{C0BC7CB8-DF54-A9F6-E603-1B8B5345050A}"/>
              </a:ext>
            </a:extLst>
          </p:cNvPr>
          <p:cNvSpPr/>
          <p:nvPr/>
        </p:nvSpPr>
        <p:spPr>
          <a:xfrm>
            <a:off x="5637335" y="5730894"/>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25</a:t>
            </a:r>
          </a:p>
        </p:txBody>
      </p:sp>
      <p:sp>
        <p:nvSpPr>
          <p:cNvPr id="66" name="Rectangle 65">
            <a:extLst>
              <a:ext uri="{FF2B5EF4-FFF2-40B4-BE49-F238E27FC236}">
                <a16:creationId xmlns:a16="http://schemas.microsoft.com/office/drawing/2014/main" id="{381DC0BE-BB82-0CCD-AFA5-1A788664B584}"/>
              </a:ext>
            </a:extLst>
          </p:cNvPr>
          <p:cNvSpPr/>
          <p:nvPr/>
        </p:nvSpPr>
        <p:spPr>
          <a:xfrm>
            <a:off x="7420956" y="5756046"/>
            <a:ext cx="1272869"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22.5</a:t>
            </a:r>
          </a:p>
        </p:txBody>
      </p:sp>
      <p:cxnSp>
        <p:nvCxnSpPr>
          <p:cNvPr id="67" name="Straight Arrow Connector 66">
            <a:extLst>
              <a:ext uri="{FF2B5EF4-FFF2-40B4-BE49-F238E27FC236}">
                <a16:creationId xmlns:a16="http://schemas.microsoft.com/office/drawing/2014/main" id="{BB77FF01-3F7B-CF23-3EC1-72CE33B2BB62}"/>
              </a:ext>
            </a:extLst>
          </p:cNvPr>
          <p:cNvCxnSpPr>
            <a:cxnSpLocks/>
          </p:cNvCxnSpPr>
          <p:nvPr/>
        </p:nvCxnSpPr>
        <p:spPr>
          <a:xfrm>
            <a:off x="6346039" y="5060625"/>
            <a:ext cx="0" cy="601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B158C954-3DD2-9CAF-3D7F-7FE68338FB86}"/>
              </a:ext>
            </a:extLst>
          </p:cNvPr>
          <p:cNvSpPr txBox="1"/>
          <p:nvPr/>
        </p:nvSpPr>
        <p:spPr>
          <a:xfrm>
            <a:off x="5849719" y="5192635"/>
            <a:ext cx="913553" cy="369332"/>
          </a:xfrm>
          <a:prstGeom prst="rect">
            <a:avLst/>
          </a:prstGeom>
          <a:noFill/>
        </p:spPr>
        <p:txBody>
          <a:bodyPr wrap="square" rtlCol="0">
            <a:spAutoFit/>
          </a:bodyPr>
          <a:lstStyle/>
          <a:p>
            <a:r>
              <a:rPr lang="en-US" dirty="0"/>
              <a:t>yes</a:t>
            </a:r>
          </a:p>
        </p:txBody>
      </p:sp>
      <p:cxnSp>
        <p:nvCxnSpPr>
          <p:cNvPr id="69" name="Straight Arrow Connector 68">
            <a:extLst>
              <a:ext uri="{FF2B5EF4-FFF2-40B4-BE49-F238E27FC236}">
                <a16:creationId xmlns:a16="http://schemas.microsoft.com/office/drawing/2014/main" id="{5B96BFD8-73D1-4289-09EF-AD567749FB8B}"/>
              </a:ext>
            </a:extLst>
          </p:cNvPr>
          <p:cNvCxnSpPr>
            <a:cxnSpLocks/>
          </p:cNvCxnSpPr>
          <p:nvPr/>
        </p:nvCxnSpPr>
        <p:spPr>
          <a:xfrm>
            <a:off x="6973677" y="5121764"/>
            <a:ext cx="444266" cy="4742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00D70AED-D139-0421-2FD4-4EADCA4672B1}"/>
              </a:ext>
            </a:extLst>
          </p:cNvPr>
          <p:cNvSpPr txBox="1"/>
          <p:nvPr/>
        </p:nvSpPr>
        <p:spPr>
          <a:xfrm>
            <a:off x="7099920" y="5007969"/>
            <a:ext cx="428322" cy="369332"/>
          </a:xfrm>
          <a:prstGeom prst="rect">
            <a:avLst/>
          </a:prstGeom>
          <a:noFill/>
        </p:spPr>
        <p:txBody>
          <a:bodyPr wrap="square" rtlCol="0">
            <a:spAutoFit/>
          </a:bodyPr>
          <a:lstStyle/>
          <a:p>
            <a:r>
              <a:rPr lang="en-US" dirty="0"/>
              <a:t>no</a:t>
            </a:r>
          </a:p>
        </p:txBody>
      </p:sp>
    </p:spTree>
    <p:extLst>
      <p:ext uri="{BB962C8B-B14F-4D97-AF65-F5344CB8AC3E}">
        <p14:creationId xmlns:p14="http://schemas.microsoft.com/office/powerpoint/2010/main" val="1329001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31598-EB45-FBB1-F17F-8E4F4782E170}"/>
              </a:ext>
            </a:extLst>
          </p:cNvPr>
          <p:cNvSpPr>
            <a:spLocks noGrp="1"/>
          </p:cNvSpPr>
          <p:nvPr>
            <p:ph type="title"/>
          </p:nvPr>
        </p:nvSpPr>
        <p:spPr/>
        <p:txBody>
          <a:bodyPr/>
          <a:lstStyle/>
          <a:p>
            <a:r>
              <a:rPr lang="en-US" dirty="0"/>
              <a:t>Trees</a:t>
            </a:r>
          </a:p>
        </p:txBody>
      </p:sp>
      <p:sp>
        <p:nvSpPr>
          <p:cNvPr id="3" name="Content Placeholder 2">
            <a:extLst>
              <a:ext uri="{FF2B5EF4-FFF2-40B4-BE49-F238E27FC236}">
                <a16:creationId xmlns:a16="http://schemas.microsoft.com/office/drawing/2014/main" id="{F74989D4-30AE-D1D5-40D2-1077439F2664}"/>
              </a:ext>
            </a:extLst>
          </p:cNvPr>
          <p:cNvSpPr>
            <a:spLocks noGrp="1"/>
          </p:cNvSpPr>
          <p:nvPr>
            <p:ph idx="1"/>
          </p:nvPr>
        </p:nvSpPr>
        <p:spPr/>
        <p:txBody>
          <a:bodyPr/>
          <a:lstStyle/>
          <a:p>
            <a:r>
              <a:rPr lang="en-US" dirty="0"/>
              <a:t>Running trees is very cheap</a:t>
            </a:r>
          </a:p>
          <a:p>
            <a:r>
              <a:rPr lang="en-US" dirty="0"/>
              <a:t>Input scaling is unimportant</a:t>
            </a:r>
          </a:p>
          <a:p>
            <a:r>
              <a:rPr lang="en-US" dirty="0"/>
              <a:t>Sensitive to class imbalance.  Rare classes don’t fare well.</a:t>
            </a:r>
          </a:p>
          <a:p>
            <a:r>
              <a:rPr lang="en-US" dirty="0"/>
              <a:t>Tends to overfit (guaranteed to overfit when dimensions &gt; data points) </a:t>
            </a:r>
          </a:p>
          <a:p>
            <a:r>
              <a:rPr lang="en-US" dirty="0"/>
              <a:t>To mitigate overfitting, we have “pruning” and “bagging” regularization.</a:t>
            </a:r>
          </a:p>
        </p:txBody>
      </p:sp>
    </p:spTree>
    <p:extLst>
      <p:ext uri="{BB962C8B-B14F-4D97-AF65-F5344CB8AC3E}">
        <p14:creationId xmlns:p14="http://schemas.microsoft.com/office/powerpoint/2010/main" val="244272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9CAAA-4B58-F50D-D9FD-3DB1641A02D0}"/>
              </a:ext>
            </a:extLst>
          </p:cNvPr>
          <p:cNvSpPr>
            <a:spLocks noGrp="1"/>
          </p:cNvSpPr>
          <p:nvPr>
            <p:ph type="title"/>
          </p:nvPr>
        </p:nvSpPr>
        <p:spPr/>
        <p:txBody>
          <a:bodyPr/>
          <a:lstStyle/>
          <a:p>
            <a:r>
              <a:rPr lang="en-US" dirty="0"/>
              <a:t>Loss functions </a:t>
            </a:r>
          </a:p>
        </p:txBody>
      </p:sp>
      <p:sp>
        <p:nvSpPr>
          <p:cNvPr id="3" name="Content Placeholder 2">
            <a:extLst>
              <a:ext uri="{FF2B5EF4-FFF2-40B4-BE49-F238E27FC236}">
                <a16:creationId xmlns:a16="http://schemas.microsoft.com/office/drawing/2014/main" id="{2E8901E8-864C-4C62-54F5-C68EC49DC5F9}"/>
              </a:ext>
            </a:extLst>
          </p:cNvPr>
          <p:cNvSpPr>
            <a:spLocks noGrp="1"/>
          </p:cNvSpPr>
          <p:nvPr>
            <p:ph idx="1"/>
          </p:nvPr>
        </p:nvSpPr>
        <p:spPr>
          <a:xfrm>
            <a:off x="448638" y="6283039"/>
            <a:ext cx="11633770" cy="784011"/>
          </a:xfrm>
        </p:spPr>
        <p:txBody>
          <a:bodyPr>
            <a:normAutofit/>
          </a:bodyPr>
          <a:lstStyle/>
          <a:p>
            <a:r>
              <a:rPr lang="en-US" dirty="0"/>
              <a:t>https://scikit-</a:t>
            </a:r>
            <a:r>
              <a:rPr lang="en-US" dirty="0" err="1"/>
              <a:t>learn.org</a:t>
            </a:r>
            <a:r>
              <a:rPr lang="en-US" dirty="0"/>
              <a:t>/stable/</a:t>
            </a:r>
            <a:r>
              <a:rPr lang="en-US" dirty="0" err="1"/>
              <a:t>auto_examples</a:t>
            </a:r>
            <a:r>
              <a:rPr lang="en-US" dirty="0"/>
              <a:t>/tree/</a:t>
            </a:r>
            <a:r>
              <a:rPr lang="en-US" dirty="0" err="1"/>
              <a:t>plot_tree_regression.html</a:t>
            </a:r>
            <a:endParaRPr lang="en-US" dirty="0"/>
          </a:p>
        </p:txBody>
      </p:sp>
      <p:pic>
        <p:nvPicPr>
          <p:cNvPr id="2050" name="Picture 2">
            <a:extLst>
              <a:ext uri="{FF2B5EF4-FFF2-40B4-BE49-F238E27FC236}">
                <a16:creationId xmlns:a16="http://schemas.microsoft.com/office/drawing/2014/main" id="{9D6DC002-7C1B-B456-9A78-86CBE6540A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628" y="-173804"/>
            <a:ext cx="8413227" cy="6309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980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59C31-BA40-A12A-821F-3733189C80DB}"/>
              </a:ext>
            </a:extLst>
          </p:cNvPr>
          <p:cNvSpPr>
            <a:spLocks noGrp="1"/>
          </p:cNvSpPr>
          <p:nvPr>
            <p:ph type="title"/>
          </p:nvPr>
        </p:nvSpPr>
        <p:spPr/>
        <p:txBody>
          <a:bodyPr/>
          <a:lstStyle/>
          <a:p>
            <a:r>
              <a:rPr lang="en-US" dirty="0"/>
              <a:t>Measures of node impurity</a:t>
            </a:r>
          </a:p>
        </p:txBody>
      </p:sp>
      <p:sp>
        <p:nvSpPr>
          <p:cNvPr id="3" name="Content Placeholder 2">
            <a:extLst>
              <a:ext uri="{FF2B5EF4-FFF2-40B4-BE49-F238E27FC236}">
                <a16:creationId xmlns:a16="http://schemas.microsoft.com/office/drawing/2014/main" id="{6BC60634-C13A-E4D4-F1B4-9A9406DDF550}"/>
              </a:ext>
            </a:extLst>
          </p:cNvPr>
          <p:cNvSpPr>
            <a:spLocks noGrp="1"/>
          </p:cNvSpPr>
          <p:nvPr>
            <p:ph idx="1"/>
          </p:nvPr>
        </p:nvSpPr>
        <p:spPr>
          <a:xfrm>
            <a:off x="838200" y="1825624"/>
            <a:ext cx="10515600" cy="5032375"/>
          </a:xfrm>
        </p:spPr>
        <p:txBody>
          <a:bodyPr>
            <a:normAutofit lnSpcReduction="10000"/>
          </a:bodyPr>
          <a:lstStyle/>
          <a:p>
            <a:r>
              <a:rPr lang="en-US" dirty="0"/>
              <a:t>Using the Shannon entropy as tree node splitting criterion is equivalent to minimizing the log loss; this is because the leaf node labels are pure.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One of these two goodness-of-fit measurements will choose the “best” split at each step.</a:t>
            </a:r>
          </a:p>
        </p:txBody>
      </p:sp>
      <p:pic>
        <p:nvPicPr>
          <p:cNvPr id="4" name="Picture 3">
            <a:extLst>
              <a:ext uri="{FF2B5EF4-FFF2-40B4-BE49-F238E27FC236}">
                <a16:creationId xmlns:a16="http://schemas.microsoft.com/office/drawing/2014/main" id="{5EF2BB9F-5690-D9FA-CB12-56DD69F5F35B}"/>
              </a:ext>
            </a:extLst>
          </p:cNvPr>
          <p:cNvPicPr>
            <a:picLocks noChangeAspect="1"/>
          </p:cNvPicPr>
          <p:nvPr/>
        </p:nvPicPr>
        <p:blipFill>
          <a:blip r:embed="rId2"/>
          <a:stretch>
            <a:fillRect/>
          </a:stretch>
        </p:blipFill>
        <p:spPr>
          <a:xfrm>
            <a:off x="2865135" y="3293296"/>
            <a:ext cx="4406900" cy="990600"/>
          </a:xfrm>
          <a:prstGeom prst="rect">
            <a:avLst/>
          </a:prstGeom>
        </p:spPr>
      </p:pic>
      <p:pic>
        <p:nvPicPr>
          <p:cNvPr id="5" name="Picture 4">
            <a:extLst>
              <a:ext uri="{FF2B5EF4-FFF2-40B4-BE49-F238E27FC236}">
                <a16:creationId xmlns:a16="http://schemas.microsoft.com/office/drawing/2014/main" id="{8E0C5542-D73F-DFC8-5422-E9BA7656DF09}"/>
              </a:ext>
            </a:extLst>
          </p:cNvPr>
          <p:cNvPicPr>
            <a:picLocks noChangeAspect="1"/>
          </p:cNvPicPr>
          <p:nvPr/>
        </p:nvPicPr>
        <p:blipFill>
          <a:blip r:embed="rId3"/>
          <a:stretch>
            <a:fillRect/>
          </a:stretch>
        </p:blipFill>
        <p:spPr>
          <a:xfrm>
            <a:off x="2571108" y="4641833"/>
            <a:ext cx="6248400" cy="990600"/>
          </a:xfrm>
          <a:prstGeom prst="rect">
            <a:avLst/>
          </a:prstGeom>
        </p:spPr>
      </p:pic>
    </p:spTree>
    <p:extLst>
      <p:ext uri="{BB962C8B-B14F-4D97-AF65-F5344CB8AC3E}">
        <p14:creationId xmlns:p14="http://schemas.microsoft.com/office/powerpoint/2010/main" val="2692662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9BE2-FAB2-3832-65E8-FBC8FC1AE35D}"/>
              </a:ext>
            </a:extLst>
          </p:cNvPr>
          <p:cNvSpPr>
            <a:spLocks noGrp="1"/>
          </p:cNvSpPr>
          <p:nvPr>
            <p:ph type="title"/>
          </p:nvPr>
        </p:nvSpPr>
        <p:spPr/>
        <p:txBody>
          <a:bodyPr/>
          <a:lstStyle/>
          <a:p>
            <a:r>
              <a:rPr lang="en-US" dirty="0" err="1"/>
              <a:t>Ensembling</a:t>
            </a:r>
            <a:endParaRPr lang="en-US" dirty="0"/>
          </a:p>
        </p:txBody>
      </p:sp>
      <p:sp>
        <p:nvSpPr>
          <p:cNvPr id="3" name="Content Placeholder 2">
            <a:extLst>
              <a:ext uri="{FF2B5EF4-FFF2-40B4-BE49-F238E27FC236}">
                <a16:creationId xmlns:a16="http://schemas.microsoft.com/office/drawing/2014/main" id="{782C44EA-49CF-7E8C-6067-87ED9C023E8D}"/>
              </a:ext>
            </a:extLst>
          </p:cNvPr>
          <p:cNvSpPr>
            <a:spLocks noGrp="1"/>
          </p:cNvSpPr>
          <p:nvPr>
            <p:ph idx="1"/>
          </p:nvPr>
        </p:nvSpPr>
        <p:spPr/>
        <p:txBody>
          <a:bodyPr/>
          <a:lstStyle/>
          <a:p>
            <a:r>
              <a:rPr lang="en-US" dirty="0"/>
              <a:t>Individual decision trees are prone to overfitting.</a:t>
            </a:r>
          </a:p>
          <a:p>
            <a:r>
              <a:rPr lang="en-US" dirty="0"/>
              <a:t>Multiple predictors (neural network, SVM, logistic regression…) have different limitations</a:t>
            </a:r>
          </a:p>
          <a:p>
            <a:r>
              <a:rPr lang="en-US" dirty="0"/>
              <a:t>In competitive contexts, throwing all the models at a hard problem and voting on the answer often outperforms best individual methods.</a:t>
            </a:r>
          </a:p>
          <a:p>
            <a:r>
              <a:rPr lang="en-US" dirty="0"/>
              <a:t>The (very reasonable) dream is that an ensemble of not-perfectly-correlated predictors can do better than any single model.  </a:t>
            </a:r>
          </a:p>
          <a:p>
            <a:r>
              <a:rPr lang="en-US" dirty="0">
                <a:solidFill>
                  <a:srgbClr val="0070C0"/>
                </a:solidFill>
              </a:rPr>
              <a:t>For regression, you average the ensemble of predictors.  </a:t>
            </a:r>
          </a:p>
          <a:p>
            <a:r>
              <a:rPr lang="en-US" dirty="0">
                <a:solidFill>
                  <a:srgbClr val="0070C0"/>
                </a:solidFill>
              </a:rPr>
              <a:t>For classification, count predictor ensemble votes.</a:t>
            </a:r>
          </a:p>
        </p:txBody>
      </p:sp>
    </p:spTree>
    <p:extLst>
      <p:ext uri="{BB962C8B-B14F-4D97-AF65-F5344CB8AC3E}">
        <p14:creationId xmlns:p14="http://schemas.microsoft.com/office/powerpoint/2010/main" val="3974455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A2EFC-896E-4563-EC2C-8C72B8B38C57}"/>
              </a:ext>
            </a:extLst>
          </p:cNvPr>
          <p:cNvSpPr>
            <a:spLocks noGrp="1"/>
          </p:cNvSpPr>
          <p:nvPr>
            <p:ph type="title"/>
          </p:nvPr>
        </p:nvSpPr>
        <p:spPr/>
        <p:txBody>
          <a:bodyPr/>
          <a:lstStyle/>
          <a:p>
            <a:r>
              <a:rPr lang="en-US" dirty="0"/>
              <a:t>Bagging</a:t>
            </a:r>
          </a:p>
        </p:txBody>
      </p:sp>
      <p:sp>
        <p:nvSpPr>
          <p:cNvPr id="3" name="Content Placeholder 2">
            <a:extLst>
              <a:ext uri="{FF2B5EF4-FFF2-40B4-BE49-F238E27FC236}">
                <a16:creationId xmlns:a16="http://schemas.microsoft.com/office/drawing/2014/main" id="{6C53EA60-FE61-2FEC-DD26-097ECB65606C}"/>
              </a:ext>
            </a:extLst>
          </p:cNvPr>
          <p:cNvSpPr>
            <a:spLocks noGrp="1"/>
          </p:cNvSpPr>
          <p:nvPr>
            <p:ph idx="1"/>
          </p:nvPr>
        </p:nvSpPr>
        <p:spPr/>
        <p:txBody>
          <a:bodyPr>
            <a:normAutofit lnSpcReduction="10000"/>
          </a:bodyPr>
          <a:lstStyle/>
          <a:p>
            <a:r>
              <a:rPr lang="en-US" dirty="0"/>
              <a:t>bagging = Bootstrap aggregating</a:t>
            </a:r>
          </a:p>
          <a:p>
            <a:r>
              <a:rPr lang="en-US" dirty="0"/>
              <a:t>Generate a “fake” dataset by sampling from the original dataset with replacement </a:t>
            </a:r>
          </a:p>
          <a:p>
            <a:r>
              <a:rPr lang="en-US" dirty="0"/>
              <a:t>features / splits that are important even after the data has been mangled are likely to be useful</a:t>
            </a:r>
          </a:p>
          <a:p>
            <a:r>
              <a:rPr lang="en-US" dirty="0"/>
              <a:t>Bagging permits estimates of pseudo-</a:t>
            </a:r>
            <a:r>
              <a:rPr lang="en-US" dirty="0" err="1"/>
              <a:t>errorbars</a:t>
            </a:r>
            <a:r>
              <a:rPr lang="en-US" dirty="0"/>
              <a:t> about model coefficients.  These are not big enough, but are better than nothing.</a:t>
            </a:r>
          </a:p>
          <a:p>
            <a:r>
              <a:rPr lang="en-US" dirty="0"/>
              <a:t>“forest” – collection of random ”trees” that is typically used as an ensemble predictor.</a:t>
            </a:r>
          </a:p>
          <a:p>
            <a:r>
              <a:rPr lang="en-US" dirty="0"/>
              <a:t>Drawback:  gain of accuracy in exchange for loss of interpretability</a:t>
            </a:r>
          </a:p>
        </p:txBody>
      </p:sp>
    </p:spTree>
    <p:extLst>
      <p:ext uri="{BB962C8B-B14F-4D97-AF65-F5344CB8AC3E}">
        <p14:creationId xmlns:p14="http://schemas.microsoft.com/office/powerpoint/2010/main" val="1932170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9029B-A4C3-1DC4-D945-E7F4516BCCF0}"/>
              </a:ext>
            </a:extLst>
          </p:cNvPr>
          <p:cNvSpPr>
            <a:spLocks noGrp="1"/>
          </p:cNvSpPr>
          <p:nvPr>
            <p:ph type="title"/>
          </p:nvPr>
        </p:nvSpPr>
        <p:spPr/>
        <p:txBody>
          <a:bodyPr/>
          <a:lstStyle/>
          <a:p>
            <a:endParaRPr lang="en-US"/>
          </a:p>
        </p:txBody>
      </p:sp>
      <p:pic>
        <p:nvPicPr>
          <p:cNvPr id="1026" name="Picture 2" descr="Figure 1.">
            <a:extLst>
              <a:ext uri="{FF2B5EF4-FFF2-40B4-BE49-F238E27FC236}">
                <a16:creationId xmlns:a16="http://schemas.microsoft.com/office/drawing/2014/main" id="{A0BA0699-F8C8-BA36-9702-A1C3FDA9D2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9830" y="78773"/>
            <a:ext cx="5252485" cy="31952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gure 3.">
            <a:extLst>
              <a:ext uri="{FF2B5EF4-FFF2-40B4-BE49-F238E27FC236}">
                <a16:creationId xmlns:a16="http://schemas.microsoft.com/office/drawing/2014/main" id="{7B86B921-A418-CCB0-46EB-A034623F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798" y="3378756"/>
            <a:ext cx="5199259" cy="30051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9783BE4-3008-23BB-7307-CBDE5F90353B}"/>
              </a:ext>
            </a:extLst>
          </p:cNvPr>
          <p:cNvSpPr/>
          <p:nvPr/>
        </p:nvSpPr>
        <p:spPr>
          <a:xfrm>
            <a:off x="1255408" y="6488668"/>
            <a:ext cx="10792378" cy="369332"/>
          </a:xfrm>
          <a:prstGeom prst="rect">
            <a:avLst/>
          </a:prstGeom>
        </p:spPr>
        <p:txBody>
          <a:bodyPr wrap="none">
            <a:spAutoFit/>
          </a:bodyPr>
          <a:lstStyle/>
          <a:p>
            <a:r>
              <a:rPr lang="en-US" dirty="0">
                <a:hlinkClick r:id="rId4"/>
              </a:rPr>
              <a:t>Banerjee et al. </a:t>
            </a:r>
            <a:r>
              <a:rPr lang="en-US" dirty="0"/>
              <a:t>A Practical Approach to Create Clinical Decision-Making Tools</a:t>
            </a:r>
            <a:r>
              <a:rPr lang="en-US" dirty="0">
                <a:hlinkClick r:id="rId4"/>
              </a:rPr>
              <a:t>10.1161/CIRCOUTCOMES.118.004879</a:t>
            </a:r>
            <a:endParaRPr lang="en-US" dirty="0"/>
          </a:p>
        </p:txBody>
      </p:sp>
    </p:spTree>
    <p:extLst>
      <p:ext uri="{BB962C8B-B14F-4D97-AF65-F5344CB8AC3E}">
        <p14:creationId xmlns:p14="http://schemas.microsoft.com/office/powerpoint/2010/main" val="49473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9BAC9-9086-BA62-9C7E-70AB3AC4C83F}"/>
              </a:ext>
            </a:extLst>
          </p:cNvPr>
          <p:cNvSpPr>
            <a:spLocks noGrp="1"/>
          </p:cNvSpPr>
          <p:nvPr>
            <p:ph type="title"/>
          </p:nvPr>
        </p:nvSpPr>
        <p:spPr/>
        <p:txBody>
          <a:bodyPr/>
          <a:lstStyle/>
          <a:p>
            <a:r>
              <a:rPr lang="en-US" dirty="0"/>
              <a:t>Random forests</a:t>
            </a:r>
          </a:p>
        </p:txBody>
      </p:sp>
      <p:sp>
        <p:nvSpPr>
          <p:cNvPr id="3" name="Content Placeholder 2">
            <a:extLst>
              <a:ext uri="{FF2B5EF4-FFF2-40B4-BE49-F238E27FC236}">
                <a16:creationId xmlns:a16="http://schemas.microsoft.com/office/drawing/2014/main" id="{E2E5830B-CCC9-A544-23CC-0C3643AE8974}"/>
              </a:ext>
            </a:extLst>
          </p:cNvPr>
          <p:cNvSpPr>
            <a:spLocks noGrp="1"/>
          </p:cNvSpPr>
          <p:nvPr>
            <p:ph idx="1"/>
          </p:nvPr>
        </p:nvSpPr>
        <p:spPr/>
        <p:txBody>
          <a:bodyPr>
            <a:normAutofit lnSpcReduction="10000"/>
          </a:bodyPr>
          <a:lstStyle/>
          <a:p>
            <a:r>
              <a:rPr lang="en-US" dirty="0"/>
              <a:t>Decision trees are great, but they are extremely prone to overfitting.  Is there a way trees can be regularized?</a:t>
            </a:r>
          </a:p>
          <a:p>
            <a:r>
              <a:rPr lang="en-US" dirty="0"/>
              <a:t>decision trees + bagging + feature dropout</a:t>
            </a:r>
          </a:p>
          <a:p>
            <a:endParaRPr lang="en-US" dirty="0"/>
          </a:p>
          <a:p>
            <a:r>
              <a:rPr lang="en-US" dirty="0"/>
              <a:t>Start with a procedure to train an utilize a random tree from a dataset.</a:t>
            </a:r>
          </a:p>
          <a:p>
            <a:r>
              <a:rPr lang="en-US" dirty="0"/>
              <a:t>Generate a randomized “bootstrap” dataset that has had the data points resampled with replacement.  This adds noise to the data.</a:t>
            </a:r>
          </a:p>
          <a:p>
            <a:r>
              <a:rPr lang="en-US" dirty="0"/>
              <a:t>Randomly omit some of the features to force more variability into the construction of the trees.</a:t>
            </a:r>
          </a:p>
          <a:p>
            <a:endParaRPr lang="en-US" dirty="0"/>
          </a:p>
        </p:txBody>
      </p:sp>
    </p:spTree>
    <p:extLst>
      <p:ext uri="{BB962C8B-B14F-4D97-AF65-F5344CB8AC3E}">
        <p14:creationId xmlns:p14="http://schemas.microsoft.com/office/powerpoint/2010/main" val="83085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191EB-3842-A949-8A9D-A05EEC1FA93E}"/>
              </a:ext>
            </a:extLst>
          </p:cNvPr>
          <p:cNvSpPr>
            <a:spLocks noGrp="1"/>
          </p:cNvSpPr>
          <p:nvPr>
            <p:ph type="title"/>
          </p:nvPr>
        </p:nvSpPr>
        <p:spPr/>
        <p:txBody>
          <a:bodyPr/>
          <a:lstStyle/>
          <a:p>
            <a:r>
              <a:rPr lang="en-US" dirty="0"/>
              <a:t>The generic training pattern: </a:t>
            </a:r>
          </a:p>
        </p:txBody>
      </p:sp>
      <p:pic>
        <p:nvPicPr>
          <p:cNvPr id="5" name="Graphic 4">
            <a:extLst>
              <a:ext uri="{FF2B5EF4-FFF2-40B4-BE49-F238E27FC236}">
                <a16:creationId xmlns:a16="http://schemas.microsoft.com/office/drawing/2014/main" id="{0CCB5774-B371-7F4C-AF8E-D1FE33D3092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1012" y="3891776"/>
            <a:ext cx="7660556" cy="3440326"/>
          </a:xfrm>
          <a:prstGeom prst="rect">
            <a:avLst/>
          </a:prstGeom>
        </p:spPr>
      </p:pic>
      <p:sp>
        <p:nvSpPr>
          <p:cNvPr id="3" name="Rectangle 2">
            <a:extLst>
              <a:ext uri="{FF2B5EF4-FFF2-40B4-BE49-F238E27FC236}">
                <a16:creationId xmlns:a16="http://schemas.microsoft.com/office/drawing/2014/main" id="{3D8C7D67-3410-DC49-AFDE-CD57854505FB}"/>
              </a:ext>
            </a:extLst>
          </p:cNvPr>
          <p:cNvSpPr/>
          <p:nvPr/>
        </p:nvSpPr>
        <p:spPr>
          <a:xfrm>
            <a:off x="571779" y="5106655"/>
            <a:ext cx="587948" cy="707886"/>
          </a:xfrm>
          <a:prstGeom prst="rect">
            <a:avLst/>
          </a:prstGeom>
          <a:solidFill>
            <a:schemeClr val="bg1"/>
          </a:solidFill>
        </p:spPr>
        <p:txBody>
          <a:bodyPr wrap="square">
            <a:spAutoFit/>
          </a:bodyPr>
          <a:lstStyle/>
          <a:p>
            <a:r>
              <a:rPr lang="en-US" sz="4000" dirty="0">
                <a:latin typeface="Times" pitchFamily="2" charset="0"/>
              </a:rPr>
              <a:t>X</a:t>
            </a:r>
            <a:endParaRPr lang="en-US" sz="4000" dirty="0"/>
          </a:p>
        </p:txBody>
      </p:sp>
      <p:sp>
        <p:nvSpPr>
          <p:cNvPr id="6" name="Rectangle 5">
            <a:extLst>
              <a:ext uri="{FF2B5EF4-FFF2-40B4-BE49-F238E27FC236}">
                <a16:creationId xmlns:a16="http://schemas.microsoft.com/office/drawing/2014/main" id="{DEBD3CC7-D4E4-7640-A4E3-F29214C041DA}"/>
              </a:ext>
            </a:extLst>
          </p:cNvPr>
          <p:cNvSpPr/>
          <p:nvPr/>
        </p:nvSpPr>
        <p:spPr>
          <a:xfrm>
            <a:off x="571779" y="5972105"/>
            <a:ext cx="497299" cy="707886"/>
          </a:xfrm>
          <a:prstGeom prst="rect">
            <a:avLst/>
          </a:prstGeom>
          <a:solidFill>
            <a:schemeClr val="bg1"/>
          </a:solidFill>
        </p:spPr>
        <p:txBody>
          <a:bodyPr wrap="square">
            <a:spAutoFit/>
          </a:bodyPr>
          <a:lstStyle/>
          <a:p>
            <a:r>
              <a:rPr lang="en-US" sz="4000" dirty="0">
                <a:latin typeface="Times" pitchFamily="2" charset="0"/>
              </a:rPr>
              <a:t>Y</a:t>
            </a:r>
            <a:endParaRPr lang="en-US" sz="4000" dirty="0"/>
          </a:p>
        </p:txBody>
      </p:sp>
      <p:sp>
        <p:nvSpPr>
          <p:cNvPr id="7" name="Rectangle 6">
            <a:extLst>
              <a:ext uri="{FF2B5EF4-FFF2-40B4-BE49-F238E27FC236}">
                <a16:creationId xmlns:a16="http://schemas.microsoft.com/office/drawing/2014/main" id="{F04B1097-601A-854D-96DE-0D0B604F55DD}"/>
              </a:ext>
            </a:extLst>
          </p:cNvPr>
          <p:cNvSpPr/>
          <p:nvPr/>
        </p:nvSpPr>
        <p:spPr>
          <a:xfrm>
            <a:off x="3080624" y="4127625"/>
            <a:ext cx="347295" cy="707886"/>
          </a:xfrm>
          <a:prstGeom prst="rect">
            <a:avLst/>
          </a:prstGeom>
          <a:solidFill>
            <a:schemeClr val="bg1"/>
          </a:solidFill>
        </p:spPr>
        <p:txBody>
          <a:bodyPr wrap="square">
            <a:spAutoFit/>
          </a:bodyPr>
          <a:lstStyle/>
          <a:p>
            <a:r>
              <a:rPr lang="en-US" sz="4000" dirty="0" err="1">
                <a:latin typeface="Times" pitchFamily="2" charset="0"/>
              </a:rPr>
              <a:t>θ</a:t>
            </a:r>
            <a:endParaRPr lang="en-US" sz="4000" dirty="0"/>
          </a:p>
        </p:txBody>
      </p:sp>
      <p:sp>
        <p:nvSpPr>
          <p:cNvPr id="8" name="Rectangle 7">
            <a:extLst>
              <a:ext uri="{FF2B5EF4-FFF2-40B4-BE49-F238E27FC236}">
                <a16:creationId xmlns:a16="http://schemas.microsoft.com/office/drawing/2014/main" id="{E314E62F-1082-F744-85B9-15D0E1D07B00}"/>
              </a:ext>
            </a:extLst>
          </p:cNvPr>
          <p:cNvSpPr/>
          <p:nvPr/>
        </p:nvSpPr>
        <p:spPr>
          <a:xfrm>
            <a:off x="6257531" y="3537833"/>
            <a:ext cx="1654037" cy="707886"/>
          </a:xfrm>
          <a:prstGeom prst="rect">
            <a:avLst/>
          </a:prstGeom>
          <a:solidFill>
            <a:schemeClr val="bg1"/>
          </a:solidFill>
        </p:spPr>
        <p:txBody>
          <a:bodyPr wrap="square">
            <a:spAutoFit/>
          </a:bodyPr>
          <a:lstStyle/>
          <a:p>
            <a:r>
              <a:rPr lang="en-US" sz="4000" dirty="0">
                <a:latin typeface="Times" pitchFamily="2" charset="0"/>
              </a:rPr>
              <a:t>Loss</a:t>
            </a:r>
            <a:endParaRPr lang="en-US" sz="4000"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EA1C79E-29F6-F542-B352-311E31C450CB}"/>
                  </a:ext>
                </a:extLst>
              </p:cNvPr>
              <p:cNvSpPr/>
              <p:nvPr/>
            </p:nvSpPr>
            <p:spPr>
              <a:xfrm>
                <a:off x="1449659" y="1866138"/>
                <a:ext cx="5498108" cy="669927"/>
              </a:xfrm>
              <a:prstGeom prst="rect">
                <a:avLst/>
              </a:prstGeom>
            </p:spPr>
            <p:txBody>
              <a:bodyPr wrap="none">
                <a:spAutoFit/>
              </a:bodyPr>
              <a:lstStyle/>
              <a:p>
                <a14:m>
                  <m:oMath xmlns:m="http://schemas.openxmlformats.org/officeDocument/2006/math">
                    <m:acc>
                      <m:accPr>
                        <m:chr m:val="̂"/>
                        <m:ctrlPr>
                          <a:rPr lang="en-US" sz="3600" b="0" i="1" smtClean="0">
                            <a:latin typeface="Cambria Math" panose="02040503050406030204" pitchFamily="18" charset="0"/>
                          </a:rPr>
                        </m:ctrlPr>
                      </m:accPr>
                      <m:e>
                        <m:r>
                          <a:rPr lang="en-US" sz="3600" b="0" i="1" smtClean="0">
                            <a:latin typeface="Cambria Math" panose="02040503050406030204" pitchFamily="18" charset="0"/>
                          </a:rPr>
                          <m:t>𝜃</m:t>
                        </m:r>
                      </m:e>
                    </m:acc>
                  </m:oMath>
                </a14:m>
                <a:r>
                  <a:rPr lang="en-US" sz="3600" dirty="0">
                    <a:latin typeface="Times" pitchFamily="2" charset="0"/>
                  </a:rPr>
                  <a:t>= </a:t>
                </a:r>
                <a:r>
                  <a:rPr lang="en-US" sz="3600" dirty="0" err="1">
                    <a:latin typeface="Times" pitchFamily="2" charset="0"/>
                  </a:rPr>
                  <a:t>argmin</a:t>
                </a:r>
                <a:r>
                  <a:rPr lang="en-US" sz="3600" dirty="0">
                    <a:latin typeface="Times" pitchFamily="2" charset="0"/>
                  </a:rPr>
                  <a:t> </a:t>
                </a:r>
                <a:r>
                  <a:rPr lang="en-US" sz="3600" baseline="-25000" dirty="0" err="1">
                    <a:latin typeface="Times" pitchFamily="2" charset="0"/>
                  </a:rPr>
                  <a:t>θ</a:t>
                </a:r>
                <a:r>
                  <a:rPr lang="en-US" sz="3600" dirty="0">
                    <a:latin typeface="Times" pitchFamily="2" charset="0"/>
                  </a:rPr>
                  <a:t>  L ( </a:t>
                </a:r>
                <a:r>
                  <a:rPr lang="en-US" sz="3600" dirty="0" err="1">
                    <a:latin typeface="Times" pitchFamily="2" charset="0"/>
                  </a:rPr>
                  <a:t>θ</a:t>
                </a:r>
                <a:r>
                  <a:rPr lang="en-US" sz="3600" dirty="0">
                    <a:latin typeface="Times" pitchFamily="2" charset="0"/>
                  </a:rPr>
                  <a:t>,  X,  Y )   </a:t>
                </a:r>
                <a:endParaRPr lang="en-US" sz="3600" dirty="0"/>
              </a:p>
            </p:txBody>
          </p:sp>
        </mc:Choice>
        <mc:Fallback xmlns="">
          <p:sp>
            <p:nvSpPr>
              <p:cNvPr id="4" name="Rectangle 3">
                <a:extLst>
                  <a:ext uri="{FF2B5EF4-FFF2-40B4-BE49-F238E27FC236}">
                    <a16:creationId xmlns:a16="http://schemas.microsoft.com/office/drawing/2014/main" id="{EEA1C79E-29F6-F542-B352-311E31C450CB}"/>
                  </a:ext>
                </a:extLst>
              </p:cNvPr>
              <p:cNvSpPr>
                <a:spLocks noRot="1" noChangeAspect="1" noMove="1" noResize="1" noEditPoints="1" noAdjustHandles="1" noChangeArrowheads="1" noChangeShapeType="1" noTextEdit="1"/>
              </p:cNvSpPr>
              <p:nvPr/>
            </p:nvSpPr>
            <p:spPr>
              <a:xfrm>
                <a:off x="1449659" y="1866138"/>
                <a:ext cx="5498108" cy="669927"/>
              </a:xfrm>
              <a:prstGeom prst="rect">
                <a:avLst/>
              </a:prstGeom>
              <a:blipFill>
                <a:blip r:embed="rId4"/>
                <a:stretch>
                  <a:fillRect l="-1382" t="-9259" r="-2304" b="-35185"/>
                </a:stretch>
              </a:blipFill>
            </p:spPr>
            <p:txBody>
              <a:bodyPr/>
              <a:lstStyle/>
              <a:p>
                <a:r>
                  <a:rPr lang="en-US">
                    <a:noFill/>
                  </a:rPr>
                  <a:t> </a:t>
                </a:r>
              </a:p>
            </p:txBody>
          </p:sp>
        </mc:Fallback>
      </mc:AlternateContent>
      <p:sp>
        <p:nvSpPr>
          <p:cNvPr id="12" name="Content Placeholder 2">
            <a:extLst>
              <a:ext uri="{FF2B5EF4-FFF2-40B4-BE49-F238E27FC236}">
                <a16:creationId xmlns:a16="http://schemas.microsoft.com/office/drawing/2014/main" id="{58CFA631-825E-364F-B2CF-ADFD4BC1FBB8}"/>
              </a:ext>
            </a:extLst>
          </p:cNvPr>
          <p:cNvSpPr>
            <a:spLocks noGrp="1"/>
          </p:cNvSpPr>
          <p:nvPr>
            <p:ph idx="1"/>
          </p:nvPr>
        </p:nvSpPr>
        <p:spPr>
          <a:xfrm>
            <a:off x="7738946" y="1561021"/>
            <a:ext cx="4283897" cy="3953623"/>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To find parameters  </a:t>
            </a:r>
            <a:r>
              <a:rPr lang="en-US" dirty="0" err="1">
                <a:latin typeface="Times" pitchFamily="2" charset="0"/>
              </a:rPr>
              <a:t>θ</a:t>
            </a:r>
            <a:endParaRPr lang="en-US" dirty="0"/>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we have a procedure that examines the loss and updates the parameters </a:t>
            </a:r>
            <a:r>
              <a:rPr lang="en-US" dirty="0" err="1">
                <a:latin typeface="Times" pitchFamily="2" charset="0"/>
              </a:rPr>
              <a:t>θ</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40AFB3AF-4786-5E45-80CA-3369FD9B0882}"/>
                  </a:ext>
                </a:extLst>
              </p:cNvPr>
              <p:cNvSpPr/>
              <p:nvPr/>
            </p:nvSpPr>
            <p:spPr>
              <a:xfrm>
                <a:off x="4909334" y="4736104"/>
                <a:ext cx="1104775" cy="724494"/>
              </a:xfrm>
              <a:prstGeom prst="rect">
                <a:avLst/>
              </a:prstGeom>
              <a:solidFill>
                <a:schemeClr val="bg1"/>
              </a:solid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4000" b="0" i="1" smtClean="0">
                              <a:latin typeface="Cambria Math" panose="02040503050406030204" pitchFamily="18" charset="0"/>
                            </a:rPr>
                          </m:ctrlPr>
                        </m:accPr>
                        <m:e>
                          <m:r>
                            <a:rPr lang="en-US" sz="4000" b="0" i="1" smtClean="0">
                              <a:latin typeface="Cambria Math" panose="02040503050406030204" pitchFamily="18" charset="0"/>
                            </a:rPr>
                            <m:t>𝑌</m:t>
                          </m:r>
                        </m:e>
                      </m:acc>
                    </m:oMath>
                  </m:oMathPara>
                </a14:m>
                <a:endParaRPr lang="en-US" sz="4000" dirty="0"/>
              </a:p>
            </p:txBody>
          </p:sp>
        </mc:Choice>
        <mc:Fallback xmlns="">
          <p:sp>
            <p:nvSpPr>
              <p:cNvPr id="10" name="Rectangle 9">
                <a:extLst>
                  <a:ext uri="{FF2B5EF4-FFF2-40B4-BE49-F238E27FC236}">
                    <a16:creationId xmlns:a16="http://schemas.microsoft.com/office/drawing/2014/main" id="{40AFB3AF-4786-5E45-80CA-3369FD9B0882}"/>
                  </a:ext>
                </a:extLst>
              </p:cNvPr>
              <p:cNvSpPr>
                <a:spLocks noRot="1" noChangeAspect="1" noMove="1" noResize="1" noEditPoints="1" noAdjustHandles="1" noChangeArrowheads="1" noChangeShapeType="1" noTextEdit="1"/>
              </p:cNvSpPr>
              <p:nvPr/>
            </p:nvSpPr>
            <p:spPr>
              <a:xfrm>
                <a:off x="4909334" y="4736104"/>
                <a:ext cx="1104775" cy="724494"/>
              </a:xfrm>
              <a:prstGeom prst="rect">
                <a:avLst/>
              </a:prstGeom>
              <a:blipFill>
                <a:blip r:embed="rId5"/>
                <a:stretch>
                  <a:fillRect t="-11864"/>
                </a:stretch>
              </a:blipFill>
            </p:spPr>
            <p:txBody>
              <a:bodyPr/>
              <a:lstStyle/>
              <a:p>
                <a:r>
                  <a:rPr lang="en-US">
                    <a:noFill/>
                  </a:rPr>
                  <a:t> </a:t>
                </a:r>
              </a:p>
            </p:txBody>
          </p:sp>
        </mc:Fallback>
      </mc:AlternateContent>
    </p:spTree>
    <p:extLst>
      <p:ext uri="{BB962C8B-B14F-4D97-AF65-F5344CB8AC3E}">
        <p14:creationId xmlns:p14="http://schemas.microsoft.com/office/powerpoint/2010/main" val="1117611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Tree jargon</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Root node</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Decision node</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Decision node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Leaf node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266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D2C78-F7A0-E0CD-631D-A97D375176AE}"/>
              </a:ext>
            </a:extLst>
          </p:cNvPr>
          <p:cNvSpPr>
            <a:spLocks noGrp="1"/>
          </p:cNvSpPr>
          <p:nvPr>
            <p:ph type="title"/>
          </p:nvPr>
        </p:nvSpPr>
        <p:spPr/>
        <p:txBody>
          <a:bodyPr/>
          <a:lstStyle/>
          <a:p>
            <a:r>
              <a:rPr lang="en-US" dirty="0"/>
              <a:t>Classification and regression tree (CART) approach</a:t>
            </a:r>
          </a:p>
        </p:txBody>
      </p:sp>
      <p:sp>
        <p:nvSpPr>
          <p:cNvPr id="3" name="Content Placeholder 2">
            <a:extLst>
              <a:ext uri="{FF2B5EF4-FFF2-40B4-BE49-F238E27FC236}">
                <a16:creationId xmlns:a16="http://schemas.microsoft.com/office/drawing/2014/main" id="{A1053667-41E4-552F-F05C-AA85F3B3AA4E}"/>
              </a:ext>
            </a:extLst>
          </p:cNvPr>
          <p:cNvSpPr>
            <a:spLocks noGrp="1"/>
          </p:cNvSpPr>
          <p:nvPr>
            <p:ph idx="1"/>
          </p:nvPr>
        </p:nvSpPr>
        <p:spPr/>
        <p:txBody>
          <a:bodyPr/>
          <a:lstStyle/>
          <a:p>
            <a:r>
              <a:rPr lang="en-US" dirty="0"/>
              <a:t>This has an entirely different shape than, for instance, gaussian mixture model which was just a continuous function of everything.</a:t>
            </a:r>
          </a:p>
          <a:p>
            <a:r>
              <a:rPr lang="en-US" dirty="0"/>
              <a:t>The thresholds act like continuous parameters (against we can differentiate the loss function) but the structure of the tree is not differentiable.  (But remember, the categorical loss functions are discontinuous at every value of the threshold that changes any one of the data point labels.</a:t>
            </a:r>
          </a:p>
          <a:p>
            <a:r>
              <a:rPr lang="en-US" dirty="0"/>
              <a:t>Since the thresholds are on a single axis at a time, this breaks the feature space up into rectangle-shaped regions with the same value (for regress) or the same class assignment (for classification)</a:t>
            </a:r>
          </a:p>
          <a:p>
            <a:endParaRPr lang="en-US" dirty="0"/>
          </a:p>
        </p:txBody>
      </p:sp>
    </p:spTree>
    <p:extLst>
      <p:ext uri="{BB962C8B-B14F-4D97-AF65-F5344CB8AC3E}">
        <p14:creationId xmlns:p14="http://schemas.microsoft.com/office/powerpoint/2010/main" val="1437402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A6024-011F-2CFF-4C2A-62D69895F7BD}"/>
              </a:ext>
            </a:extLst>
          </p:cNvPr>
          <p:cNvSpPr>
            <a:spLocks noGrp="1"/>
          </p:cNvSpPr>
          <p:nvPr>
            <p:ph type="title"/>
          </p:nvPr>
        </p:nvSpPr>
        <p:spPr/>
        <p:txBody>
          <a:bodyPr/>
          <a:lstStyle/>
          <a:p>
            <a:r>
              <a:rPr lang="en-US" dirty="0"/>
              <a:t>Classification and regression tree (CART) approach</a:t>
            </a:r>
          </a:p>
        </p:txBody>
      </p:sp>
      <p:sp>
        <p:nvSpPr>
          <p:cNvPr id="3" name="Content Placeholder 2">
            <a:extLst>
              <a:ext uri="{FF2B5EF4-FFF2-40B4-BE49-F238E27FC236}">
                <a16:creationId xmlns:a16="http://schemas.microsoft.com/office/drawing/2014/main" id="{283CB206-F9B9-8C29-2A32-422295B78CF0}"/>
              </a:ext>
            </a:extLst>
          </p:cNvPr>
          <p:cNvSpPr>
            <a:spLocks noGrp="1"/>
          </p:cNvSpPr>
          <p:nvPr>
            <p:ph idx="1"/>
          </p:nvPr>
        </p:nvSpPr>
        <p:spPr/>
        <p:txBody>
          <a:bodyPr/>
          <a:lstStyle/>
          <a:p>
            <a:r>
              <a:rPr lang="en-US" dirty="0"/>
              <a:t>Applicable for regression and classification; only difference is leaf node is a class label or a value </a:t>
            </a:r>
          </a:p>
          <a:p>
            <a:r>
              <a:rPr lang="en-US" dirty="0"/>
              <a:t>For each feature, test every possible split.</a:t>
            </a:r>
          </a:p>
          <a:p>
            <a:r>
              <a:rPr lang="en-US" dirty="0"/>
              <a:t>Choose the feature, feature threshold which minimize the loss function for the split</a:t>
            </a:r>
          </a:p>
          <a:p>
            <a:r>
              <a:rPr lang="en-US" dirty="0"/>
              <a:t>Achilles heel:  variance.  This procedure </a:t>
            </a:r>
          </a:p>
        </p:txBody>
      </p:sp>
    </p:spTree>
    <p:extLst>
      <p:ext uri="{BB962C8B-B14F-4D97-AF65-F5344CB8AC3E}">
        <p14:creationId xmlns:p14="http://schemas.microsoft.com/office/powerpoint/2010/main" val="1023288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Tree>
    <p:extLst>
      <p:ext uri="{BB962C8B-B14F-4D97-AF65-F5344CB8AC3E}">
        <p14:creationId xmlns:p14="http://schemas.microsoft.com/office/powerpoint/2010/main" val="267113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p:txBody>
          <a:bodyPr/>
          <a:lstStyle/>
          <a:p>
            <a:r>
              <a:rPr lang="en-US" dirty="0"/>
              <a:t>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
        <p:nvSpPr>
          <p:cNvPr id="25" name="Content Placeholder 2">
            <a:extLst>
              <a:ext uri="{FF2B5EF4-FFF2-40B4-BE49-F238E27FC236}">
                <a16:creationId xmlns:a16="http://schemas.microsoft.com/office/drawing/2014/main" id="{A174B1DF-B845-FFB1-AEBE-E745633E15A2}"/>
              </a:ext>
            </a:extLst>
          </p:cNvPr>
          <p:cNvSpPr>
            <a:spLocks noGrp="1"/>
          </p:cNvSpPr>
          <p:nvPr>
            <p:ph idx="1"/>
          </p:nvPr>
        </p:nvSpPr>
        <p:spPr>
          <a:xfrm>
            <a:off x="7567634" y="1544839"/>
            <a:ext cx="4283897" cy="3953623"/>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There is an ordering to the nodes.</a:t>
            </a:r>
          </a:p>
          <a:p>
            <a:pPr marL="0" indent="0">
              <a:buNone/>
            </a:pPr>
            <a:r>
              <a:rPr lang="en-US" dirty="0">
                <a:latin typeface="Times New Roman" panose="02020603050405020304" pitchFamily="18" charset="0"/>
                <a:cs typeface="Times New Roman" panose="02020603050405020304" pitchFamily="18" charset="0"/>
              </a:rPr>
              <a:t>Each node has a threshold applicable to a part of the decision space</a:t>
            </a:r>
          </a:p>
        </p:txBody>
      </p:sp>
    </p:spTree>
    <p:extLst>
      <p:ext uri="{BB962C8B-B14F-4D97-AF65-F5344CB8AC3E}">
        <p14:creationId xmlns:p14="http://schemas.microsoft.com/office/powerpoint/2010/main" val="1614821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013D6-E2D2-94CF-E66C-E8A23899AF87}"/>
              </a:ext>
            </a:extLst>
          </p:cNvPr>
          <p:cNvSpPr>
            <a:spLocks noGrp="1"/>
          </p:cNvSpPr>
          <p:nvPr>
            <p:ph type="title"/>
          </p:nvPr>
        </p:nvSpPr>
        <p:spPr>
          <a:xfrm>
            <a:off x="975325" y="261995"/>
            <a:ext cx="10515600" cy="1325563"/>
          </a:xfrm>
        </p:spPr>
        <p:txBody>
          <a:bodyPr/>
          <a:lstStyle/>
          <a:p>
            <a:r>
              <a:rPr lang="en-US" dirty="0"/>
              <a:t>How to go to school?</a:t>
            </a:r>
          </a:p>
        </p:txBody>
      </p:sp>
      <p:sp>
        <p:nvSpPr>
          <p:cNvPr id="4" name="Rectangle 3">
            <a:extLst>
              <a:ext uri="{FF2B5EF4-FFF2-40B4-BE49-F238E27FC236}">
                <a16:creationId xmlns:a16="http://schemas.microsoft.com/office/drawing/2014/main" id="{0311DBF7-1201-899E-F90E-E3C4137717EB}"/>
              </a:ext>
            </a:extLst>
          </p:cNvPr>
          <p:cNvSpPr/>
          <p:nvPr/>
        </p:nvSpPr>
        <p:spPr>
          <a:xfrm>
            <a:off x="2639291" y="2023197"/>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extBox 6">
            <a:extLst>
              <a:ext uri="{FF2B5EF4-FFF2-40B4-BE49-F238E27FC236}">
                <a16:creationId xmlns:a16="http://schemas.microsoft.com/office/drawing/2014/main" id="{CEDB9DC8-E482-9625-8BD7-AA76A57AA876}"/>
              </a:ext>
            </a:extLst>
          </p:cNvPr>
          <p:cNvSpPr txBox="1"/>
          <p:nvPr/>
        </p:nvSpPr>
        <p:spPr>
          <a:xfrm>
            <a:off x="3112861" y="2292050"/>
            <a:ext cx="1058303" cy="369332"/>
          </a:xfrm>
          <a:prstGeom prst="rect">
            <a:avLst/>
          </a:prstGeom>
          <a:noFill/>
        </p:spPr>
        <p:txBody>
          <a:bodyPr wrap="none" rtlCol="0">
            <a:spAutoFit/>
          </a:bodyPr>
          <a:lstStyle/>
          <a:p>
            <a:r>
              <a:rPr lang="en-US" dirty="0"/>
              <a:t>T &lt; –7 °C </a:t>
            </a:r>
          </a:p>
        </p:txBody>
      </p:sp>
      <p:sp>
        <p:nvSpPr>
          <p:cNvPr id="8" name="Rectangle 7">
            <a:extLst>
              <a:ext uri="{FF2B5EF4-FFF2-40B4-BE49-F238E27FC236}">
                <a16:creationId xmlns:a16="http://schemas.microsoft.com/office/drawing/2014/main" id="{AA704701-587A-74D3-4BD7-ACD70BE6A95D}"/>
              </a:ext>
            </a:extLst>
          </p:cNvPr>
          <p:cNvSpPr/>
          <p:nvPr/>
        </p:nvSpPr>
        <p:spPr>
          <a:xfrm>
            <a:off x="975325" y="3262746"/>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Bus </a:t>
            </a:r>
          </a:p>
        </p:txBody>
      </p:sp>
      <p:sp>
        <p:nvSpPr>
          <p:cNvPr id="9" name="Rectangle 8">
            <a:extLst>
              <a:ext uri="{FF2B5EF4-FFF2-40B4-BE49-F238E27FC236}">
                <a16:creationId xmlns:a16="http://schemas.microsoft.com/office/drawing/2014/main" id="{D23B3AF8-DD48-D195-DFF3-A180E31C251E}"/>
              </a:ext>
            </a:extLst>
          </p:cNvPr>
          <p:cNvSpPr/>
          <p:nvPr/>
        </p:nvSpPr>
        <p:spPr>
          <a:xfrm>
            <a:off x="4171164" y="3256250"/>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Raining hard?</a:t>
            </a:r>
          </a:p>
        </p:txBody>
      </p:sp>
      <p:sp>
        <p:nvSpPr>
          <p:cNvPr id="11" name="Rectangle 10">
            <a:extLst>
              <a:ext uri="{FF2B5EF4-FFF2-40B4-BE49-F238E27FC236}">
                <a16:creationId xmlns:a16="http://schemas.microsoft.com/office/drawing/2014/main" id="{2E9FD015-4C89-E280-DDBE-7266A716BBA0}"/>
              </a:ext>
            </a:extLst>
          </p:cNvPr>
          <p:cNvSpPr/>
          <p:nvPr/>
        </p:nvSpPr>
        <p:spPr>
          <a:xfrm>
            <a:off x="5535040" y="4421787"/>
            <a:ext cx="1942091" cy="5676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Running late?</a:t>
            </a:r>
          </a:p>
        </p:txBody>
      </p:sp>
      <p:sp>
        <p:nvSpPr>
          <p:cNvPr id="14" name="Rectangle 13">
            <a:extLst>
              <a:ext uri="{FF2B5EF4-FFF2-40B4-BE49-F238E27FC236}">
                <a16:creationId xmlns:a16="http://schemas.microsoft.com/office/drawing/2014/main" id="{893497B6-5FF0-F652-D0B2-B41EC31821C3}"/>
              </a:ext>
            </a:extLst>
          </p:cNvPr>
          <p:cNvSpPr/>
          <p:nvPr/>
        </p:nvSpPr>
        <p:spPr>
          <a:xfrm>
            <a:off x="2393735" y="4184180"/>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Umbrella, bus </a:t>
            </a:r>
          </a:p>
        </p:txBody>
      </p:sp>
      <p:sp>
        <p:nvSpPr>
          <p:cNvPr id="15" name="Rectangle 14">
            <a:extLst>
              <a:ext uri="{FF2B5EF4-FFF2-40B4-BE49-F238E27FC236}">
                <a16:creationId xmlns:a16="http://schemas.microsoft.com/office/drawing/2014/main" id="{D20CF939-B8DF-1095-2EC2-C8DCCA4F13C4}"/>
              </a:ext>
            </a:extLst>
          </p:cNvPr>
          <p:cNvSpPr/>
          <p:nvPr/>
        </p:nvSpPr>
        <p:spPr>
          <a:xfrm>
            <a:off x="3712147" y="5536644"/>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Bike</a:t>
            </a:r>
          </a:p>
        </p:txBody>
      </p:sp>
      <p:sp>
        <p:nvSpPr>
          <p:cNvPr id="16" name="Rectangle 15">
            <a:extLst>
              <a:ext uri="{FF2B5EF4-FFF2-40B4-BE49-F238E27FC236}">
                <a16:creationId xmlns:a16="http://schemas.microsoft.com/office/drawing/2014/main" id="{7BB917B3-9B16-E433-58D5-C2C2AC5FA543}"/>
              </a:ext>
            </a:extLst>
          </p:cNvPr>
          <p:cNvSpPr/>
          <p:nvPr/>
        </p:nvSpPr>
        <p:spPr>
          <a:xfrm>
            <a:off x="7477131" y="545460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Walk </a:t>
            </a:r>
          </a:p>
        </p:txBody>
      </p:sp>
      <p:cxnSp>
        <p:nvCxnSpPr>
          <p:cNvPr id="18" name="Straight Arrow Connector 17">
            <a:extLst>
              <a:ext uri="{FF2B5EF4-FFF2-40B4-BE49-F238E27FC236}">
                <a16:creationId xmlns:a16="http://schemas.microsoft.com/office/drawing/2014/main" id="{63C8A166-D574-7BC2-FC8E-6D8BFE86577E}"/>
              </a:ext>
            </a:extLst>
          </p:cNvPr>
          <p:cNvCxnSpPr/>
          <p:nvPr/>
        </p:nvCxnSpPr>
        <p:spPr>
          <a:xfrm flipH="1">
            <a:off x="1978047" y="2664814"/>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A4A8A9-E4C3-EC74-2057-C6BB3D230F0E}"/>
              </a:ext>
            </a:extLst>
          </p:cNvPr>
          <p:cNvCxnSpPr/>
          <p:nvPr/>
        </p:nvCxnSpPr>
        <p:spPr>
          <a:xfrm flipH="1">
            <a:off x="3642012" y="3635508"/>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9248B4-C1F8-8BE1-3385-FD702F22FF71}"/>
              </a:ext>
            </a:extLst>
          </p:cNvPr>
          <p:cNvCxnSpPr/>
          <p:nvPr/>
        </p:nvCxnSpPr>
        <p:spPr>
          <a:xfrm flipH="1">
            <a:off x="5046434" y="4935103"/>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9BBAB3D-E2F3-3CD8-7463-75D0C94B990B}"/>
              </a:ext>
            </a:extLst>
          </p:cNvPr>
          <p:cNvSpPr txBox="1"/>
          <p:nvPr/>
        </p:nvSpPr>
        <p:spPr>
          <a:xfrm>
            <a:off x="1773731" y="2542493"/>
            <a:ext cx="491225" cy="369332"/>
          </a:xfrm>
          <a:prstGeom prst="rect">
            <a:avLst/>
          </a:prstGeom>
          <a:noFill/>
        </p:spPr>
        <p:txBody>
          <a:bodyPr wrap="none" rtlCol="0">
            <a:spAutoFit/>
          </a:bodyPr>
          <a:lstStyle/>
          <a:p>
            <a:r>
              <a:rPr lang="en-US" dirty="0"/>
              <a:t>yes</a:t>
            </a:r>
          </a:p>
        </p:txBody>
      </p:sp>
      <p:sp>
        <p:nvSpPr>
          <p:cNvPr id="22" name="TextBox 21">
            <a:extLst>
              <a:ext uri="{FF2B5EF4-FFF2-40B4-BE49-F238E27FC236}">
                <a16:creationId xmlns:a16="http://schemas.microsoft.com/office/drawing/2014/main" id="{ACEE40B4-C888-3B53-6BE4-D1F0A4963C7B}"/>
              </a:ext>
            </a:extLst>
          </p:cNvPr>
          <p:cNvSpPr txBox="1"/>
          <p:nvPr/>
        </p:nvSpPr>
        <p:spPr>
          <a:xfrm>
            <a:off x="3364929" y="3536396"/>
            <a:ext cx="491225"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id="{BA54BA94-2D6B-B9C9-B138-CCC752770AA1}"/>
              </a:ext>
            </a:extLst>
          </p:cNvPr>
          <p:cNvSpPr txBox="1"/>
          <p:nvPr/>
        </p:nvSpPr>
        <p:spPr>
          <a:xfrm>
            <a:off x="4732155" y="4807791"/>
            <a:ext cx="491225" cy="369332"/>
          </a:xfrm>
          <a:prstGeom prst="rect">
            <a:avLst/>
          </a:prstGeom>
          <a:noFill/>
        </p:spPr>
        <p:txBody>
          <a:bodyPr wrap="none" rtlCol="0">
            <a:spAutoFit/>
          </a:bodyPr>
          <a:lstStyle/>
          <a:p>
            <a:r>
              <a:rPr lang="en-US" dirty="0"/>
              <a:t>yes</a:t>
            </a:r>
          </a:p>
        </p:txBody>
      </p:sp>
      <p:cxnSp>
        <p:nvCxnSpPr>
          <p:cNvPr id="24" name="Straight Arrow Connector 23">
            <a:extLst>
              <a:ext uri="{FF2B5EF4-FFF2-40B4-BE49-F238E27FC236}">
                <a16:creationId xmlns:a16="http://schemas.microsoft.com/office/drawing/2014/main" id="{D6ECC6ED-DA5D-D31F-CAD5-956D226A90CC}"/>
              </a:ext>
            </a:extLst>
          </p:cNvPr>
          <p:cNvCxnSpPr>
            <a:cxnSpLocks/>
          </p:cNvCxnSpPr>
          <p:nvPr/>
        </p:nvCxnSpPr>
        <p:spPr>
          <a:xfrm>
            <a:off x="7560044" y="4957131"/>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2230669A-077F-BB60-EAE2-B2CC7B1D5C41}"/>
              </a:ext>
            </a:extLst>
          </p:cNvPr>
          <p:cNvSpPr txBox="1"/>
          <p:nvPr/>
        </p:nvSpPr>
        <p:spPr>
          <a:xfrm>
            <a:off x="7886289" y="4852668"/>
            <a:ext cx="428322" cy="369332"/>
          </a:xfrm>
          <a:prstGeom prst="rect">
            <a:avLst/>
          </a:prstGeom>
          <a:noFill/>
        </p:spPr>
        <p:txBody>
          <a:bodyPr wrap="none" rtlCol="0">
            <a:spAutoFit/>
          </a:bodyPr>
          <a:lstStyle/>
          <a:p>
            <a:r>
              <a:rPr lang="en-US" dirty="0"/>
              <a:t>no</a:t>
            </a:r>
          </a:p>
        </p:txBody>
      </p:sp>
      <p:cxnSp>
        <p:nvCxnSpPr>
          <p:cNvPr id="28" name="Straight Arrow Connector 27">
            <a:extLst>
              <a:ext uri="{FF2B5EF4-FFF2-40B4-BE49-F238E27FC236}">
                <a16:creationId xmlns:a16="http://schemas.microsoft.com/office/drawing/2014/main" id="{176D88D7-82B9-06D3-8451-D18CACEEF4C1}"/>
              </a:ext>
            </a:extLst>
          </p:cNvPr>
          <p:cNvCxnSpPr>
            <a:cxnSpLocks/>
          </p:cNvCxnSpPr>
          <p:nvPr/>
        </p:nvCxnSpPr>
        <p:spPr>
          <a:xfrm>
            <a:off x="6116949" y="3925142"/>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F76CB4C-CB78-084C-78C9-B2AF822264B7}"/>
              </a:ext>
            </a:extLst>
          </p:cNvPr>
          <p:cNvSpPr txBox="1"/>
          <p:nvPr/>
        </p:nvSpPr>
        <p:spPr>
          <a:xfrm>
            <a:off x="6443194" y="3820679"/>
            <a:ext cx="428322" cy="369332"/>
          </a:xfrm>
          <a:prstGeom prst="rect">
            <a:avLst/>
          </a:prstGeom>
          <a:noFill/>
        </p:spPr>
        <p:txBody>
          <a:bodyPr wrap="none" rtlCol="0">
            <a:spAutoFit/>
          </a:bodyPr>
          <a:lstStyle/>
          <a:p>
            <a:r>
              <a:rPr lang="en-US" dirty="0"/>
              <a:t>no</a:t>
            </a:r>
          </a:p>
        </p:txBody>
      </p:sp>
      <p:cxnSp>
        <p:nvCxnSpPr>
          <p:cNvPr id="30" name="Straight Arrow Connector 29">
            <a:extLst>
              <a:ext uri="{FF2B5EF4-FFF2-40B4-BE49-F238E27FC236}">
                <a16:creationId xmlns:a16="http://schemas.microsoft.com/office/drawing/2014/main" id="{2F867770-7EB7-676F-ECE1-53ED7C3AC3BF}"/>
              </a:ext>
            </a:extLst>
          </p:cNvPr>
          <p:cNvCxnSpPr>
            <a:cxnSpLocks/>
          </p:cNvCxnSpPr>
          <p:nvPr/>
        </p:nvCxnSpPr>
        <p:spPr>
          <a:xfrm>
            <a:off x="4715301" y="2794396"/>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89AEFC9D-8A58-6E44-C83E-E0D1DE50A5A5}"/>
              </a:ext>
            </a:extLst>
          </p:cNvPr>
          <p:cNvSpPr txBox="1"/>
          <p:nvPr/>
        </p:nvSpPr>
        <p:spPr>
          <a:xfrm>
            <a:off x="5041546" y="2689933"/>
            <a:ext cx="428322" cy="369332"/>
          </a:xfrm>
          <a:prstGeom prst="rect">
            <a:avLst/>
          </a:prstGeom>
          <a:noFill/>
        </p:spPr>
        <p:txBody>
          <a:bodyPr wrap="none" rtlCol="0">
            <a:spAutoFit/>
          </a:bodyPr>
          <a:lstStyle/>
          <a:p>
            <a:r>
              <a:rPr lang="en-US" dirty="0"/>
              <a:t>no</a:t>
            </a:r>
          </a:p>
        </p:txBody>
      </p:sp>
      <p:sp>
        <p:nvSpPr>
          <p:cNvPr id="25" name="Content Placeholder 2">
            <a:extLst>
              <a:ext uri="{FF2B5EF4-FFF2-40B4-BE49-F238E27FC236}">
                <a16:creationId xmlns:a16="http://schemas.microsoft.com/office/drawing/2014/main" id="{A174B1DF-B845-FFB1-AEBE-E745633E15A2}"/>
              </a:ext>
            </a:extLst>
          </p:cNvPr>
          <p:cNvSpPr>
            <a:spLocks noGrp="1"/>
          </p:cNvSpPr>
          <p:nvPr>
            <p:ph idx="1"/>
          </p:nvPr>
        </p:nvSpPr>
        <p:spPr>
          <a:xfrm>
            <a:off x="7567634" y="1544840"/>
            <a:ext cx="4283897" cy="997654"/>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Features:  late, T, raining</a:t>
            </a:r>
          </a:p>
        </p:txBody>
      </p:sp>
    </p:spTree>
    <p:extLst>
      <p:ext uri="{BB962C8B-B14F-4D97-AF65-F5344CB8AC3E}">
        <p14:creationId xmlns:p14="http://schemas.microsoft.com/office/powerpoint/2010/main" val="3505913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13146-B5E1-583C-EA4C-B2305148A307}"/>
              </a:ext>
            </a:extLst>
          </p:cNvPr>
          <p:cNvSpPr>
            <a:spLocks noGrp="1"/>
          </p:cNvSpPr>
          <p:nvPr>
            <p:ph type="title"/>
          </p:nvPr>
        </p:nvSpPr>
        <p:spPr/>
        <p:txBody>
          <a:bodyPr/>
          <a:lstStyle/>
          <a:p>
            <a:br>
              <a:rPr lang="en-US" dirty="0"/>
            </a:br>
            <a:endParaRPr lang="en-US" dirty="0"/>
          </a:p>
        </p:txBody>
      </p:sp>
      <p:sp>
        <p:nvSpPr>
          <p:cNvPr id="4" name="Rectangle 3">
            <a:extLst>
              <a:ext uri="{FF2B5EF4-FFF2-40B4-BE49-F238E27FC236}">
                <a16:creationId xmlns:a16="http://schemas.microsoft.com/office/drawing/2014/main" id="{EA905688-477C-3434-7903-9FE58500CE48}"/>
              </a:ext>
            </a:extLst>
          </p:cNvPr>
          <p:cNvSpPr/>
          <p:nvPr/>
        </p:nvSpPr>
        <p:spPr>
          <a:xfrm>
            <a:off x="7417943" y="1871368"/>
            <a:ext cx="3565132"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BADA28A-02BA-1B5F-5552-3A4C50FD0712}"/>
              </a:ext>
            </a:extLst>
          </p:cNvPr>
          <p:cNvSpPr txBox="1"/>
          <p:nvPr/>
        </p:nvSpPr>
        <p:spPr>
          <a:xfrm>
            <a:off x="8506216" y="4341813"/>
            <a:ext cx="1388585" cy="369332"/>
          </a:xfrm>
          <a:prstGeom prst="rect">
            <a:avLst/>
          </a:prstGeom>
          <a:noFill/>
        </p:spPr>
        <p:txBody>
          <a:bodyPr wrap="none" rtlCol="0">
            <a:spAutoFit/>
          </a:bodyPr>
          <a:lstStyle/>
          <a:p>
            <a:r>
              <a:rPr lang="en-US" dirty="0"/>
              <a:t>Temperature</a:t>
            </a:r>
          </a:p>
        </p:txBody>
      </p:sp>
      <p:sp>
        <p:nvSpPr>
          <p:cNvPr id="6" name="TextBox 5">
            <a:extLst>
              <a:ext uri="{FF2B5EF4-FFF2-40B4-BE49-F238E27FC236}">
                <a16:creationId xmlns:a16="http://schemas.microsoft.com/office/drawing/2014/main" id="{FE93302F-5F84-EB03-444B-5C328E782BA5}"/>
              </a:ext>
            </a:extLst>
          </p:cNvPr>
          <p:cNvSpPr txBox="1"/>
          <p:nvPr/>
        </p:nvSpPr>
        <p:spPr>
          <a:xfrm rot="16200000">
            <a:off x="6440732" y="2899052"/>
            <a:ext cx="1377365" cy="369332"/>
          </a:xfrm>
          <a:prstGeom prst="rect">
            <a:avLst/>
          </a:prstGeom>
          <a:noFill/>
        </p:spPr>
        <p:txBody>
          <a:bodyPr wrap="none" rtlCol="0">
            <a:spAutoFit/>
          </a:bodyPr>
          <a:lstStyle/>
          <a:p>
            <a:r>
              <a:rPr lang="en-US" dirty="0"/>
              <a:t>Precipitation</a:t>
            </a:r>
          </a:p>
        </p:txBody>
      </p:sp>
      <p:sp>
        <p:nvSpPr>
          <p:cNvPr id="11" name="TextBox 10">
            <a:extLst>
              <a:ext uri="{FF2B5EF4-FFF2-40B4-BE49-F238E27FC236}">
                <a16:creationId xmlns:a16="http://schemas.microsoft.com/office/drawing/2014/main" id="{E75CAA7E-C4B8-2F75-E222-11246DA42F11}"/>
              </a:ext>
            </a:extLst>
          </p:cNvPr>
          <p:cNvSpPr txBox="1"/>
          <p:nvPr/>
        </p:nvSpPr>
        <p:spPr>
          <a:xfrm>
            <a:off x="7727353" y="2036646"/>
            <a:ext cx="418704" cy="369332"/>
          </a:xfrm>
          <a:prstGeom prst="rect">
            <a:avLst/>
          </a:prstGeom>
          <a:noFill/>
        </p:spPr>
        <p:txBody>
          <a:bodyPr wrap="none" rtlCol="0">
            <a:spAutoFit/>
          </a:bodyPr>
          <a:lstStyle/>
          <a:p>
            <a:r>
              <a:rPr lang="en-US" dirty="0"/>
              <a:t>40</a:t>
            </a:r>
          </a:p>
        </p:txBody>
      </p:sp>
      <p:sp>
        <p:nvSpPr>
          <p:cNvPr id="12" name="TextBox 11">
            <a:extLst>
              <a:ext uri="{FF2B5EF4-FFF2-40B4-BE49-F238E27FC236}">
                <a16:creationId xmlns:a16="http://schemas.microsoft.com/office/drawing/2014/main" id="{F6E7A077-8E0E-3211-8C13-B95D6E02643E}"/>
              </a:ext>
            </a:extLst>
          </p:cNvPr>
          <p:cNvSpPr txBox="1"/>
          <p:nvPr/>
        </p:nvSpPr>
        <p:spPr>
          <a:xfrm>
            <a:off x="7779867" y="2911093"/>
            <a:ext cx="418704" cy="369332"/>
          </a:xfrm>
          <a:prstGeom prst="rect">
            <a:avLst/>
          </a:prstGeom>
          <a:noFill/>
        </p:spPr>
        <p:txBody>
          <a:bodyPr wrap="none" rtlCol="0">
            <a:spAutoFit/>
          </a:bodyPr>
          <a:lstStyle/>
          <a:p>
            <a:r>
              <a:rPr lang="en-US" dirty="0"/>
              <a:t>30</a:t>
            </a:r>
          </a:p>
        </p:txBody>
      </p:sp>
      <p:sp>
        <p:nvSpPr>
          <p:cNvPr id="13" name="TextBox 12">
            <a:extLst>
              <a:ext uri="{FF2B5EF4-FFF2-40B4-BE49-F238E27FC236}">
                <a16:creationId xmlns:a16="http://schemas.microsoft.com/office/drawing/2014/main" id="{1FF34008-AACC-58BF-4196-53646FFC9B30}"/>
              </a:ext>
            </a:extLst>
          </p:cNvPr>
          <p:cNvSpPr txBox="1"/>
          <p:nvPr/>
        </p:nvSpPr>
        <p:spPr>
          <a:xfrm>
            <a:off x="7771132" y="3677865"/>
            <a:ext cx="418704"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FA771FD2-4B41-3DA2-C64F-577D81B85A19}"/>
              </a:ext>
            </a:extLst>
          </p:cNvPr>
          <p:cNvSpPr txBox="1"/>
          <p:nvPr/>
        </p:nvSpPr>
        <p:spPr>
          <a:xfrm>
            <a:off x="8469924" y="3677865"/>
            <a:ext cx="418704" cy="369332"/>
          </a:xfrm>
          <a:prstGeom prst="rect">
            <a:avLst/>
          </a:prstGeom>
          <a:noFill/>
        </p:spPr>
        <p:txBody>
          <a:bodyPr wrap="none" rtlCol="0">
            <a:spAutoFit/>
          </a:bodyPr>
          <a:lstStyle/>
          <a:p>
            <a:r>
              <a:rPr lang="en-US" dirty="0"/>
              <a:t>25</a:t>
            </a:r>
          </a:p>
        </p:txBody>
      </p:sp>
      <p:sp>
        <p:nvSpPr>
          <p:cNvPr id="15" name="TextBox 14">
            <a:extLst>
              <a:ext uri="{FF2B5EF4-FFF2-40B4-BE49-F238E27FC236}">
                <a16:creationId xmlns:a16="http://schemas.microsoft.com/office/drawing/2014/main" id="{301CCD24-23CE-DC87-B06E-FA1507A0A5A0}"/>
              </a:ext>
            </a:extLst>
          </p:cNvPr>
          <p:cNvSpPr txBox="1"/>
          <p:nvPr/>
        </p:nvSpPr>
        <p:spPr>
          <a:xfrm>
            <a:off x="9029799" y="3677865"/>
            <a:ext cx="418704" cy="369332"/>
          </a:xfrm>
          <a:prstGeom prst="rect">
            <a:avLst/>
          </a:prstGeom>
          <a:noFill/>
        </p:spPr>
        <p:txBody>
          <a:bodyPr wrap="none" rtlCol="0">
            <a:spAutoFit/>
          </a:bodyPr>
          <a:lstStyle/>
          <a:p>
            <a:r>
              <a:rPr lang="en-US" dirty="0"/>
              <a:t>25</a:t>
            </a:r>
          </a:p>
        </p:txBody>
      </p:sp>
      <p:sp>
        <p:nvSpPr>
          <p:cNvPr id="16" name="TextBox 15">
            <a:extLst>
              <a:ext uri="{FF2B5EF4-FFF2-40B4-BE49-F238E27FC236}">
                <a16:creationId xmlns:a16="http://schemas.microsoft.com/office/drawing/2014/main" id="{8D5601DB-4FC1-54C8-3D4F-89305B48E6B7}"/>
              </a:ext>
            </a:extLst>
          </p:cNvPr>
          <p:cNvSpPr txBox="1"/>
          <p:nvPr/>
        </p:nvSpPr>
        <p:spPr>
          <a:xfrm>
            <a:off x="9552365" y="3677865"/>
            <a:ext cx="418704" cy="369332"/>
          </a:xfrm>
          <a:prstGeom prst="rect">
            <a:avLst/>
          </a:prstGeom>
          <a:noFill/>
        </p:spPr>
        <p:txBody>
          <a:bodyPr wrap="none" rtlCol="0">
            <a:spAutoFit/>
          </a:bodyPr>
          <a:lstStyle/>
          <a:p>
            <a:r>
              <a:rPr lang="en-US" dirty="0"/>
              <a:t>25</a:t>
            </a:r>
          </a:p>
        </p:txBody>
      </p:sp>
      <p:sp>
        <p:nvSpPr>
          <p:cNvPr id="17" name="TextBox 16">
            <a:extLst>
              <a:ext uri="{FF2B5EF4-FFF2-40B4-BE49-F238E27FC236}">
                <a16:creationId xmlns:a16="http://schemas.microsoft.com/office/drawing/2014/main" id="{B8069669-E67E-B624-2A7F-D42DD06F8A14}"/>
              </a:ext>
            </a:extLst>
          </p:cNvPr>
          <p:cNvSpPr txBox="1"/>
          <p:nvPr/>
        </p:nvSpPr>
        <p:spPr>
          <a:xfrm>
            <a:off x="10074931" y="3677865"/>
            <a:ext cx="418704" cy="369332"/>
          </a:xfrm>
          <a:prstGeom prst="rect">
            <a:avLst/>
          </a:prstGeom>
          <a:noFill/>
        </p:spPr>
        <p:txBody>
          <a:bodyPr wrap="none" rtlCol="0">
            <a:spAutoFit/>
          </a:bodyPr>
          <a:lstStyle/>
          <a:p>
            <a:r>
              <a:rPr lang="en-US" dirty="0"/>
              <a:t>25</a:t>
            </a:r>
          </a:p>
        </p:txBody>
      </p:sp>
      <p:sp>
        <p:nvSpPr>
          <p:cNvPr id="18" name="TextBox 17">
            <a:extLst>
              <a:ext uri="{FF2B5EF4-FFF2-40B4-BE49-F238E27FC236}">
                <a16:creationId xmlns:a16="http://schemas.microsoft.com/office/drawing/2014/main" id="{F8FFE4D0-FF28-8F1A-E103-6B1B559AB80A}"/>
              </a:ext>
            </a:extLst>
          </p:cNvPr>
          <p:cNvSpPr txBox="1"/>
          <p:nvPr/>
        </p:nvSpPr>
        <p:spPr>
          <a:xfrm>
            <a:off x="8469924" y="2899052"/>
            <a:ext cx="418704" cy="369332"/>
          </a:xfrm>
          <a:prstGeom prst="rect">
            <a:avLst/>
          </a:prstGeom>
          <a:noFill/>
        </p:spPr>
        <p:txBody>
          <a:bodyPr wrap="none" rtlCol="0">
            <a:spAutoFit/>
          </a:bodyPr>
          <a:lstStyle/>
          <a:p>
            <a:r>
              <a:rPr lang="en-US" dirty="0"/>
              <a:t>20</a:t>
            </a:r>
          </a:p>
        </p:txBody>
      </p:sp>
      <p:sp>
        <p:nvSpPr>
          <p:cNvPr id="19" name="TextBox 18">
            <a:extLst>
              <a:ext uri="{FF2B5EF4-FFF2-40B4-BE49-F238E27FC236}">
                <a16:creationId xmlns:a16="http://schemas.microsoft.com/office/drawing/2014/main" id="{6943BAE2-1F11-3DBD-4951-E8DF6FAFF4E8}"/>
              </a:ext>
            </a:extLst>
          </p:cNvPr>
          <p:cNvSpPr txBox="1"/>
          <p:nvPr/>
        </p:nvSpPr>
        <p:spPr>
          <a:xfrm>
            <a:off x="9004641" y="2899052"/>
            <a:ext cx="418704" cy="369332"/>
          </a:xfrm>
          <a:prstGeom prst="rect">
            <a:avLst/>
          </a:prstGeom>
          <a:noFill/>
        </p:spPr>
        <p:txBody>
          <a:bodyPr wrap="none" rtlCol="0">
            <a:spAutoFit/>
          </a:bodyPr>
          <a:lstStyle/>
          <a:p>
            <a:r>
              <a:rPr lang="en-US" dirty="0"/>
              <a:t>20</a:t>
            </a:r>
          </a:p>
        </p:txBody>
      </p:sp>
      <p:sp>
        <p:nvSpPr>
          <p:cNvPr id="20" name="TextBox 19">
            <a:extLst>
              <a:ext uri="{FF2B5EF4-FFF2-40B4-BE49-F238E27FC236}">
                <a16:creationId xmlns:a16="http://schemas.microsoft.com/office/drawing/2014/main" id="{058ACB6F-FA5A-E84A-3A98-98791E4D17EF}"/>
              </a:ext>
            </a:extLst>
          </p:cNvPr>
          <p:cNvSpPr txBox="1"/>
          <p:nvPr/>
        </p:nvSpPr>
        <p:spPr>
          <a:xfrm>
            <a:off x="9546523" y="2909353"/>
            <a:ext cx="418704" cy="369332"/>
          </a:xfrm>
          <a:prstGeom prst="rect">
            <a:avLst/>
          </a:prstGeom>
          <a:noFill/>
        </p:spPr>
        <p:txBody>
          <a:bodyPr wrap="square" rtlCol="0">
            <a:spAutoFit/>
          </a:bodyPr>
          <a:lstStyle/>
          <a:p>
            <a:r>
              <a:rPr lang="en-US" dirty="0"/>
              <a:t>25</a:t>
            </a:r>
          </a:p>
        </p:txBody>
      </p:sp>
      <p:sp>
        <p:nvSpPr>
          <p:cNvPr id="21" name="TextBox 20">
            <a:extLst>
              <a:ext uri="{FF2B5EF4-FFF2-40B4-BE49-F238E27FC236}">
                <a16:creationId xmlns:a16="http://schemas.microsoft.com/office/drawing/2014/main" id="{35396E8F-D74F-0320-C372-3B22BAFDE6C1}"/>
              </a:ext>
            </a:extLst>
          </p:cNvPr>
          <p:cNvSpPr txBox="1"/>
          <p:nvPr/>
        </p:nvSpPr>
        <p:spPr>
          <a:xfrm>
            <a:off x="10088405" y="2909353"/>
            <a:ext cx="418704" cy="369332"/>
          </a:xfrm>
          <a:prstGeom prst="rect">
            <a:avLst/>
          </a:prstGeom>
          <a:noFill/>
        </p:spPr>
        <p:txBody>
          <a:bodyPr wrap="square" rtlCol="0">
            <a:spAutoFit/>
          </a:bodyPr>
          <a:lstStyle/>
          <a:p>
            <a:r>
              <a:rPr lang="en-US" dirty="0"/>
              <a:t>25</a:t>
            </a:r>
          </a:p>
        </p:txBody>
      </p:sp>
      <p:sp>
        <p:nvSpPr>
          <p:cNvPr id="22" name="TextBox 21">
            <a:extLst>
              <a:ext uri="{FF2B5EF4-FFF2-40B4-BE49-F238E27FC236}">
                <a16:creationId xmlns:a16="http://schemas.microsoft.com/office/drawing/2014/main" id="{6FBD44E4-95C6-913C-E057-A69AF7E50728}"/>
              </a:ext>
            </a:extLst>
          </p:cNvPr>
          <p:cNvSpPr txBox="1"/>
          <p:nvPr/>
        </p:nvSpPr>
        <p:spPr>
          <a:xfrm>
            <a:off x="8455467" y="2057996"/>
            <a:ext cx="418704" cy="369332"/>
          </a:xfrm>
          <a:prstGeom prst="rect">
            <a:avLst/>
          </a:prstGeom>
          <a:noFill/>
        </p:spPr>
        <p:txBody>
          <a:bodyPr wrap="none" rtlCol="0">
            <a:spAutoFit/>
          </a:bodyPr>
          <a:lstStyle/>
          <a:p>
            <a:r>
              <a:rPr lang="en-US" dirty="0"/>
              <a:t>20</a:t>
            </a:r>
          </a:p>
        </p:txBody>
      </p:sp>
      <p:sp>
        <p:nvSpPr>
          <p:cNvPr id="23" name="TextBox 22">
            <a:extLst>
              <a:ext uri="{FF2B5EF4-FFF2-40B4-BE49-F238E27FC236}">
                <a16:creationId xmlns:a16="http://schemas.microsoft.com/office/drawing/2014/main" id="{EC3F489A-87AC-CA7C-635E-B1874DB7B33F}"/>
              </a:ext>
            </a:extLst>
          </p:cNvPr>
          <p:cNvSpPr txBox="1"/>
          <p:nvPr/>
        </p:nvSpPr>
        <p:spPr>
          <a:xfrm>
            <a:off x="8990184" y="2057996"/>
            <a:ext cx="418704" cy="369332"/>
          </a:xfrm>
          <a:prstGeom prst="rect">
            <a:avLst/>
          </a:prstGeom>
          <a:noFill/>
        </p:spPr>
        <p:txBody>
          <a:bodyPr wrap="none" rtlCol="0">
            <a:spAutoFit/>
          </a:bodyPr>
          <a:lstStyle/>
          <a:p>
            <a:r>
              <a:rPr lang="en-US" dirty="0"/>
              <a:t>20</a:t>
            </a:r>
          </a:p>
        </p:txBody>
      </p:sp>
      <p:sp>
        <p:nvSpPr>
          <p:cNvPr id="24" name="TextBox 23">
            <a:extLst>
              <a:ext uri="{FF2B5EF4-FFF2-40B4-BE49-F238E27FC236}">
                <a16:creationId xmlns:a16="http://schemas.microsoft.com/office/drawing/2014/main" id="{EF82BA48-28B8-ABF1-5DA1-03D38EFB0CB2}"/>
              </a:ext>
            </a:extLst>
          </p:cNvPr>
          <p:cNvSpPr txBox="1"/>
          <p:nvPr/>
        </p:nvSpPr>
        <p:spPr>
          <a:xfrm>
            <a:off x="9591884" y="2064994"/>
            <a:ext cx="418704" cy="369332"/>
          </a:xfrm>
          <a:prstGeom prst="rect">
            <a:avLst/>
          </a:prstGeom>
          <a:noFill/>
        </p:spPr>
        <p:txBody>
          <a:bodyPr wrap="none" rtlCol="0">
            <a:spAutoFit/>
          </a:bodyPr>
          <a:lstStyle/>
          <a:p>
            <a:r>
              <a:rPr lang="en-US" dirty="0"/>
              <a:t>20</a:t>
            </a:r>
          </a:p>
        </p:txBody>
      </p:sp>
      <p:sp>
        <p:nvSpPr>
          <p:cNvPr id="25" name="TextBox 24">
            <a:extLst>
              <a:ext uri="{FF2B5EF4-FFF2-40B4-BE49-F238E27FC236}">
                <a16:creationId xmlns:a16="http://schemas.microsoft.com/office/drawing/2014/main" id="{0B43BDE7-1B74-345A-077B-FC173157B132}"/>
              </a:ext>
            </a:extLst>
          </p:cNvPr>
          <p:cNvSpPr txBox="1"/>
          <p:nvPr/>
        </p:nvSpPr>
        <p:spPr>
          <a:xfrm>
            <a:off x="10126601" y="2064994"/>
            <a:ext cx="418704" cy="369332"/>
          </a:xfrm>
          <a:prstGeom prst="rect">
            <a:avLst/>
          </a:prstGeom>
          <a:noFill/>
        </p:spPr>
        <p:txBody>
          <a:bodyPr wrap="none" rtlCol="0">
            <a:spAutoFit/>
          </a:bodyPr>
          <a:lstStyle/>
          <a:p>
            <a:r>
              <a:rPr lang="en-US" dirty="0"/>
              <a:t>25</a:t>
            </a:r>
          </a:p>
        </p:txBody>
      </p:sp>
      <p:sp>
        <p:nvSpPr>
          <p:cNvPr id="26" name="Rectangle 25">
            <a:extLst>
              <a:ext uri="{FF2B5EF4-FFF2-40B4-BE49-F238E27FC236}">
                <a16:creationId xmlns:a16="http://schemas.microsoft.com/office/drawing/2014/main" id="{8AC19E71-FD4B-A662-D441-2C716545E301}"/>
              </a:ext>
            </a:extLst>
          </p:cNvPr>
          <p:cNvSpPr/>
          <p:nvPr/>
        </p:nvSpPr>
        <p:spPr>
          <a:xfrm>
            <a:off x="1837540" y="783649"/>
            <a:ext cx="2005445" cy="9070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TextBox 26">
            <a:extLst>
              <a:ext uri="{FF2B5EF4-FFF2-40B4-BE49-F238E27FC236}">
                <a16:creationId xmlns:a16="http://schemas.microsoft.com/office/drawing/2014/main" id="{9B2F3DB5-60E1-088E-7D8B-5C15D37354F5}"/>
              </a:ext>
            </a:extLst>
          </p:cNvPr>
          <p:cNvSpPr txBox="1"/>
          <p:nvPr/>
        </p:nvSpPr>
        <p:spPr>
          <a:xfrm>
            <a:off x="2311110" y="1052502"/>
            <a:ext cx="1058303" cy="369332"/>
          </a:xfrm>
          <a:prstGeom prst="rect">
            <a:avLst/>
          </a:prstGeom>
          <a:noFill/>
        </p:spPr>
        <p:txBody>
          <a:bodyPr wrap="none" rtlCol="0">
            <a:spAutoFit/>
          </a:bodyPr>
          <a:lstStyle/>
          <a:p>
            <a:r>
              <a:rPr lang="en-US" dirty="0"/>
              <a:t>T &lt; –1 °C </a:t>
            </a:r>
          </a:p>
        </p:txBody>
      </p:sp>
      <p:sp>
        <p:nvSpPr>
          <p:cNvPr id="28" name="Rectangle 27">
            <a:extLst>
              <a:ext uri="{FF2B5EF4-FFF2-40B4-BE49-F238E27FC236}">
                <a16:creationId xmlns:a16="http://schemas.microsoft.com/office/drawing/2014/main" id="{AF4B7DD6-63A3-C2C1-331D-BBA41C1C52FB}"/>
              </a:ext>
            </a:extLst>
          </p:cNvPr>
          <p:cNvSpPr/>
          <p:nvPr/>
        </p:nvSpPr>
        <p:spPr>
          <a:xfrm>
            <a:off x="173574" y="2023198"/>
            <a:ext cx="2005445" cy="623236"/>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cxnSp>
        <p:nvCxnSpPr>
          <p:cNvPr id="34" name="Straight Arrow Connector 33">
            <a:extLst>
              <a:ext uri="{FF2B5EF4-FFF2-40B4-BE49-F238E27FC236}">
                <a16:creationId xmlns:a16="http://schemas.microsoft.com/office/drawing/2014/main" id="{AB563416-F496-FD2A-45D7-5E5DB1D11F56}"/>
              </a:ext>
            </a:extLst>
          </p:cNvPr>
          <p:cNvCxnSpPr/>
          <p:nvPr/>
        </p:nvCxnSpPr>
        <p:spPr>
          <a:xfrm flipH="1">
            <a:off x="1176296" y="1425266"/>
            <a:ext cx="456928" cy="454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963998A-C76A-5A85-9D32-B221986F4396}"/>
              </a:ext>
            </a:extLst>
          </p:cNvPr>
          <p:cNvSpPr txBox="1"/>
          <p:nvPr/>
        </p:nvSpPr>
        <p:spPr>
          <a:xfrm>
            <a:off x="971980" y="1302945"/>
            <a:ext cx="491225" cy="369332"/>
          </a:xfrm>
          <a:prstGeom prst="rect">
            <a:avLst/>
          </a:prstGeom>
          <a:noFill/>
        </p:spPr>
        <p:txBody>
          <a:bodyPr wrap="none" rtlCol="0">
            <a:spAutoFit/>
          </a:bodyPr>
          <a:lstStyle/>
          <a:p>
            <a:r>
              <a:rPr lang="en-US" dirty="0"/>
              <a:t>yes</a:t>
            </a:r>
          </a:p>
        </p:txBody>
      </p:sp>
      <p:cxnSp>
        <p:nvCxnSpPr>
          <p:cNvPr id="44" name="Straight Arrow Connector 43">
            <a:extLst>
              <a:ext uri="{FF2B5EF4-FFF2-40B4-BE49-F238E27FC236}">
                <a16:creationId xmlns:a16="http://schemas.microsoft.com/office/drawing/2014/main" id="{63E03995-12EB-05A1-8F79-05CB678A3F21}"/>
              </a:ext>
            </a:extLst>
          </p:cNvPr>
          <p:cNvCxnSpPr>
            <a:cxnSpLocks/>
          </p:cNvCxnSpPr>
          <p:nvPr/>
        </p:nvCxnSpPr>
        <p:spPr>
          <a:xfrm>
            <a:off x="3913550" y="1554848"/>
            <a:ext cx="457493" cy="36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327F73D-D20A-5B36-10E8-8A0A4BB2B9B4}"/>
              </a:ext>
            </a:extLst>
          </p:cNvPr>
          <p:cNvSpPr txBox="1"/>
          <p:nvPr/>
        </p:nvSpPr>
        <p:spPr>
          <a:xfrm>
            <a:off x="4239795" y="1450385"/>
            <a:ext cx="428322" cy="369332"/>
          </a:xfrm>
          <a:prstGeom prst="rect">
            <a:avLst/>
          </a:prstGeom>
          <a:noFill/>
        </p:spPr>
        <p:txBody>
          <a:bodyPr wrap="none" rtlCol="0">
            <a:spAutoFit/>
          </a:bodyPr>
          <a:lstStyle/>
          <a:p>
            <a:r>
              <a:rPr lang="en-US" dirty="0"/>
              <a:t>no</a:t>
            </a:r>
          </a:p>
        </p:txBody>
      </p:sp>
      <p:sp>
        <p:nvSpPr>
          <p:cNvPr id="46" name="Rectangle 45">
            <a:extLst>
              <a:ext uri="{FF2B5EF4-FFF2-40B4-BE49-F238E27FC236}">
                <a16:creationId xmlns:a16="http://schemas.microsoft.com/office/drawing/2014/main" id="{179323DB-460C-9172-C3F4-DC4E9F026BC3}"/>
              </a:ext>
            </a:extLst>
          </p:cNvPr>
          <p:cNvSpPr/>
          <p:nvPr/>
        </p:nvSpPr>
        <p:spPr>
          <a:xfrm>
            <a:off x="3331486" y="1971780"/>
            <a:ext cx="1942091" cy="567605"/>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p>
        </p:txBody>
      </p:sp>
      <p:sp>
        <p:nvSpPr>
          <p:cNvPr id="47" name="Rectangle 46">
            <a:extLst>
              <a:ext uri="{FF2B5EF4-FFF2-40B4-BE49-F238E27FC236}">
                <a16:creationId xmlns:a16="http://schemas.microsoft.com/office/drawing/2014/main" id="{28ADC724-1106-300B-F5D9-4881E13D7307}"/>
              </a:ext>
            </a:extLst>
          </p:cNvPr>
          <p:cNvSpPr/>
          <p:nvPr/>
        </p:nvSpPr>
        <p:spPr>
          <a:xfrm>
            <a:off x="7407527" y="1871367"/>
            <a:ext cx="906769" cy="24247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2070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5256</TotalTime>
  <Words>927</Words>
  <Application>Microsoft Macintosh PowerPoint</Application>
  <PresentationFormat>Widescreen</PresentationFormat>
  <Paragraphs>237</Paragraphs>
  <Slides>19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Calibri Light</vt:lpstr>
      <vt:lpstr>Cambria Math</vt:lpstr>
      <vt:lpstr>Corbel</vt:lpstr>
      <vt:lpstr>Gill Sans Light</vt:lpstr>
      <vt:lpstr>Times</vt:lpstr>
      <vt:lpstr>Times New Roman</vt:lpstr>
      <vt:lpstr>Office Theme</vt:lpstr>
      <vt:lpstr>Regression trees, random forests</vt:lpstr>
      <vt:lpstr>The generic training pattern: </vt:lpstr>
      <vt:lpstr>Tree jargon</vt:lpstr>
      <vt:lpstr>Classification and regression tree (CART) approach</vt:lpstr>
      <vt:lpstr>Classification and regression tree (CART) approach</vt:lpstr>
      <vt:lpstr>How to go to school?</vt:lpstr>
      <vt:lpstr>How to go to school?</vt:lpstr>
      <vt:lpstr>How to go to school?</vt:lpstr>
      <vt:lpstr> </vt:lpstr>
      <vt:lpstr> </vt:lpstr>
      <vt:lpstr> </vt:lpstr>
      <vt:lpstr> </vt:lpstr>
      <vt:lpstr>Trees</vt:lpstr>
      <vt:lpstr>Loss functions </vt:lpstr>
      <vt:lpstr>Measures of node impurity</vt:lpstr>
      <vt:lpstr>Ensembling</vt:lpstr>
      <vt:lpstr>Bagging</vt:lpstr>
      <vt:lpstr>PowerPoint Presentation</vt:lpstr>
      <vt:lpstr>Random forests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selection</dc:title>
  <dc:creator>Will Trimble</dc:creator>
  <cp:lastModifiedBy>Will Trimble</cp:lastModifiedBy>
  <cp:revision>9</cp:revision>
  <dcterms:created xsi:type="dcterms:W3CDTF">2022-05-08T21:57:59Z</dcterms:created>
  <dcterms:modified xsi:type="dcterms:W3CDTF">2023-02-07T18:50:10Z</dcterms:modified>
</cp:coreProperties>
</file>

<file path=docProps/thumbnail.jpeg>
</file>